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3" d="100"/>
          <a:sy n="113"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3/5/2025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77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3/5/2025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115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3/5/2025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41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3/5/2025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59194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3/5/2025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4245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3/5/2025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02523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3/5/2025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9356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3/5/2025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6809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3/5/2025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0203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3/5/2025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7513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3/5/2025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8469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3/5/2025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48788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paceX" TargetMode="External"/><Relationship Id="rId2" Type="http://schemas.openxmlformats.org/officeDocument/2006/relationships/hyperlink" Target="https://api.spacexdata.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ace shuttle taking off&#10;&#10;AI-generated content may be incorrect.">
            <a:extLst>
              <a:ext uri="{FF2B5EF4-FFF2-40B4-BE49-F238E27FC236}">
                <a16:creationId xmlns:a16="http://schemas.microsoft.com/office/drawing/2014/main" id="{50A68160-318B-8496-92D3-E33659B8DAA8}"/>
              </a:ext>
            </a:extLst>
          </p:cNvPr>
          <p:cNvPicPr>
            <a:picLocks noChangeAspect="1"/>
          </p:cNvPicPr>
          <p:nvPr/>
        </p:nvPicPr>
        <p:blipFill>
          <a:blip r:embed="rId2"/>
          <a:srcRect b="10000"/>
          <a:stretch/>
        </p:blipFill>
        <p:spPr>
          <a:xfrm>
            <a:off x="20" y="10"/>
            <a:ext cx="12191979" cy="6857990"/>
          </a:xfrm>
          <a:prstGeom prst="rect">
            <a:avLst/>
          </a:prstGeom>
        </p:spPr>
      </p:pic>
      <p:sp>
        <p:nvSpPr>
          <p:cNvPr id="40" name="Rectangle 39">
            <a:extLst>
              <a:ext uri="{FF2B5EF4-FFF2-40B4-BE49-F238E27FC236}">
                <a16:creationId xmlns:a16="http://schemas.microsoft.com/office/drawing/2014/main" id="{0DBFCB27-760B-5FF3-72F5-581461CE1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28016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0039" y="175146"/>
            <a:ext cx="8263667" cy="1105013"/>
          </a:xfrm>
        </p:spPr>
        <p:txBody>
          <a:bodyPr anchor="ctr">
            <a:normAutofit/>
          </a:bodyPr>
          <a:lstStyle/>
          <a:p>
            <a:r>
              <a:rPr lang="en-US" sz="4400" dirty="0">
                <a:latin typeface="Calibri" panose="020F0502020204030204" pitchFamily="34" charset="0"/>
                <a:ea typeface="Calibri" panose="020F0502020204030204" pitchFamily="34" charset="0"/>
                <a:cs typeface="Calibri" panose="020F0502020204030204" pitchFamily="34" charset="0"/>
              </a:rPr>
              <a:t>IBM Data Science Capstone Project</a:t>
            </a:r>
          </a:p>
        </p:txBody>
      </p:sp>
      <p:sp>
        <p:nvSpPr>
          <p:cNvPr id="3" name="Subtitle 2"/>
          <p:cNvSpPr>
            <a:spLocks noGrp="1"/>
          </p:cNvSpPr>
          <p:nvPr>
            <p:ph type="subTitle" idx="1"/>
          </p:nvPr>
        </p:nvSpPr>
        <p:spPr>
          <a:xfrm>
            <a:off x="320038" y="1280159"/>
            <a:ext cx="4769241" cy="960120"/>
          </a:xfrm>
        </p:spPr>
        <p:txBody>
          <a:bodyPr anchor="ctr">
            <a:normAutofit/>
          </a:bodyPr>
          <a:lstStyle/>
          <a:p>
            <a:pPr algn="r"/>
            <a:r>
              <a:rPr lang="en-US" sz="2400" dirty="0"/>
              <a:t>SpaceX Falcon 9 Landing Analysis</a:t>
            </a:r>
          </a:p>
        </p:txBody>
      </p:sp>
      <p:sp>
        <p:nvSpPr>
          <p:cNvPr id="6" name="Subtitle 2">
            <a:extLst>
              <a:ext uri="{FF2B5EF4-FFF2-40B4-BE49-F238E27FC236}">
                <a16:creationId xmlns:a16="http://schemas.microsoft.com/office/drawing/2014/main" id="{1B766622-166B-14E6-2E95-57E7C62B20B1}"/>
              </a:ext>
            </a:extLst>
          </p:cNvPr>
          <p:cNvSpPr txBox="1">
            <a:spLocks/>
          </p:cNvSpPr>
          <p:nvPr/>
        </p:nvSpPr>
        <p:spPr>
          <a:xfrm>
            <a:off x="954291" y="2228177"/>
            <a:ext cx="4141711" cy="96012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400" dirty="0"/>
              <a:t>Aesha Darji</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77BB8C65-437B-7C80-664E-0D9F812E3E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47181C2-62B8-9DEE-C965-270E46D52F90}"/>
              </a:ext>
            </a:extLst>
          </p:cNvPr>
          <p:cNvSpPr txBox="1">
            <a:spLocks/>
          </p:cNvSpPr>
          <p:nvPr/>
        </p:nvSpPr>
        <p:spPr>
          <a:xfrm>
            <a:off x="409686" y="872068"/>
            <a:ext cx="4814247" cy="4571999"/>
          </a:xfrm>
          <a:prstGeom prst="rect">
            <a:avLst/>
          </a:prstGeom>
        </p:spPr>
        <p:txBody>
          <a:bodyPr>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Data Wrangling:</a:t>
            </a:r>
          </a:p>
          <a:p>
            <a:r>
              <a:rPr lang="en-US" sz="1600" dirty="0">
                <a:solidFill>
                  <a:schemeClr val="bg1"/>
                </a:solidFill>
                <a:latin typeface="Times New Roman" panose="02020603050405020304" pitchFamily="18" charset="0"/>
                <a:cs typeface="Times New Roman" panose="02020603050405020304" pitchFamily="18" charset="0"/>
              </a:rPr>
              <a:t>To determine whether a booster successfully landed, a binary column is created:</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1 indicates a successful landing.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0 indicates an unsuccessful landing.</a:t>
            </a:r>
          </a:p>
          <a:p>
            <a:r>
              <a:rPr lang="en-US" sz="1600" b="1" dirty="0">
                <a:solidFill>
                  <a:schemeClr val="bg1"/>
                </a:solidFill>
                <a:latin typeface="Times New Roman" panose="02020603050405020304" pitchFamily="18" charset="0"/>
                <a:cs typeface="Times New Roman" panose="02020603050405020304" pitchFamily="18" charset="0"/>
              </a:rPr>
              <a:t>Steps to Create a Binary Landing Outcome Column:</a:t>
            </a:r>
          </a:p>
          <a:p>
            <a:pPr marL="342900" indent="-342900">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Define a set of unsuccessful outcomes (</a:t>
            </a:r>
            <a:r>
              <a:rPr lang="en-US" sz="1600" dirty="0" err="1">
                <a:solidFill>
                  <a:schemeClr val="bg1"/>
                </a:solidFill>
                <a:latin typeface="Times New Roman" panose="02020603050405020304" pitchFamily="18" charset="0"/>
                <a:cs typeface="Times New Roman" panose="02020603050405020304" pitchFamily="18" charset="0"/>
              </a:rPr>
              <a:t>bad_outcomes</a:t>
            </a:r>
            <a:r>
              <a:rPr lang="en-US" sz="1600" dirty="0">
                <a:solidFill>
                  <a:schemeClr val="bg1"/>
                </a:solidFill>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Create a list (</a:t>
            </a:r>
            <a:r>
              <a:rPr lang="en-US" sz="1600" dirty="0" err="1">
                <a:solidFill>
                  <a:schemeClr val="bg1"/>
                </a:solidFill>
                <a:latin typeface="Times New Roman" panose="02020603050405020304" pitchFamily="18" charset="0"/>
                <a:cs typeface="Times New Roman" panose="02020603050405020304" pitchFamily="18" charset="0"/>
              </a:rPr>
              <a:t>landing_class</a:t>
            </a:r>
            <a:r>
              <a:rPr lang="en-US" sz="1600" dirty="0">
                <a:solidFill>
                  <a:schemeClr val="bg1"/>
                </a:solidFill>
                <a:latin typeface="Times New Roman" panose="02020603050405020304" pitchFamily="18" charset="0"/>
                <a:cs typeface="Times New Roman" panose="02020603050405020304" pitchFamily="18" charset="0"/>
              </a:rPr>
              <a:t>) with 0 if the Outcome is in </a:t>
            </a:r>
            <a:r>
              <a:rPr lang="en-US" sz="1600" dirty="0" err="1">
                <a:solidFill>
                  <a:schemeClr val="bg1"/>
                </a:solidFill>
                <a:latin typeface="Times New Roman" panose="02020603050405020304" pitchFamily="18" charset="0"/>
                <a:cs typeface="Times New Roman" panose="02020603050405020304" pitchFamily="18" charset="0"/>
              </a:rPr>
              <a:t>bad_outcomes</a:t>
            </a:r>
            <a:r>
              <a:rPr lang="en-US" sz="1600" dirty="0">
                <a:solidFill>
                  <a:schemeClr val="bg1"/>
                </a:solidFill>
                <a:latin typeface="Times New Roman" panose="02020603050405020304" pitchFamily="18" charset="0"/>
                <a:cs typeface="Times New Roman" panose="02020603050405020304" pitchFamily="18" charset="0"/>
              </a:rPr>
              <a:t>, otherwise 1.</a:t>
            </a:r>
          </a:p>
          <a:p>
            <a:pPr marL="342900" indent="-342900">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Add a new Class column containing values from </a:t>
            </a:r>
            <a:r>
              <a:rPr lang="en-US" sz="1600" dirty="0" err="1">
                <a:solidFill>
                  <a:schemeClr val="bg1"/>
                </a:solidFill>
                <a:latin typeface="Times New Roman" panose="02020603050405020304" pitchFamily="18" charset="0"/>
                <a:cs typeface="Times New Roman" panose="02020603050405020304" pitchFamily="18" charset="0"/>
              </a:rPr>
              <a:t>landing_class</a:t>
            </a:r>
            <a:r>
              <a:rPr lang="en-US" sz="1600" dirty="0">
                <a:solidFill>
                  <a:schemeClr val="bg1"/>
                </a:solidFill>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Export the </a:t>
            </a:r>
            <a:r>
              <a:rPr lang="en-US" sz="1600" dirty="0" err="1">
                <a:solidFill>
                  <a:schemeClr val="bg1"/>
                </a:solidFill>
                <a:latin typeface="Times New Roman" panose="02020603050405020304" pitchFamily="18" charset="0"/>
                <a:cs typeface="Times New Roman" panose="02020603050405020304" pitchFamily="18" charset="0"/>
              </a:rPr>
              <a:t>DataFrame</a:t>
            </a:r>
            <a:r>
              <a:rPr lang="en-US" sz="1600" dirty="0">
                <a:solidFill>
                  <a:schemeClr val="bg1"/>
                </a:solidFill>
                <a:latin typeface="Times New Roman" panose="02020603050405020304" pitchFamily="18" charset="0"/>
                <a:cs typeface="Times New Roman" panose="02020603050405020304" pitchFamily="18" charset="0"/>
              </a:rPr>
              <a:t> as a .csv file.</a:t>
            </a:r>
          </a:p>
          <a:p>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5C5A7B9-7FBF-A7C4-199F-B3C64B219578}"/>
              </a:ext>
            </a:extLst>
          </p:cNvPr>
          <p:cNvPicPr>
            <a:picLocks noChangeAspect="1"/>
          </p:cNvPicPr>
          <p:nvPr/>
        </p:nvPicPr>
        <p:blipFill>
          <a:blip r:embed="rId2"/>
          <a:stretch>
            <a:fillRect/>
          </a:stretch>
        </p:blipFill>
        <p:spPr>
          <a:xfrm>
            <a:off x="7502315" y="2251302"/>
            <a:ext cx="2653334" cy="1950128"/>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8" name="Picture 7">
            <a:extLst>
              <a:ext uri="{FF2B5EF4-FFF2-40B4-BE49-F238E27FC236}">
                <a16:creationId xmlns:a16="http://schemas.microsoft.com/office/drawing/2014/main" id="{9CF9FDB8-3C7D-7B2D-9AC5-F9DD59EAA5ED}"/>
              </a:ext>
            </a:extLst>
          </p:cNvPr>
          <p:cNvPicPr>
            <a:picLocks noChangeAspect="1"/>
          </p:cNvPicPr>
          <p:nvPr/>
        </p:nvPicPr>
        <p:blipFill>
          <a:blip r:embed="rId3"/>
          <a:stretch>
            <a:fillRect/>
          </a:stretch>
        </p:blipFill>
        <p:spPr>
          <a:xfrm>
            <a:off x="7079609" y="5192220"/>
            <a:ext cx="3498746" cy="583124"/>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9" name="Picture 8">
            <a:extLst>
              <a:ext uri="{FF2B5EF4-FFF2-40B4-BE49-F238E27FC236}">
                <a16:creationId xmlns:a16="http://schemas.microsoft.com/office/drawing/2014/main" id="{CDEBED89-5611-9F15-6E61-DFCE47CF3FE8}"/>
              </a:ext>
            </a:extLst>
          </p:cNvPr>
          <p:cNvPicPr>
            <a:picLocks noChangeAspect="1"/>
          </p:cNvPicPr>
          <p:nvPr/>
        </p:nvPicPr>
        <p:blipFill>
          <a:blip r:embed="rId4"/>
          <a:stretch>
            <a:fillRect/>
          </a:stretch>
        </p:blipFill>
        <p:spPr>
          <a:xfrm>
            <a:off x="7928882" y="4603064"/>
            <a:ext cx="1800200" cy="187521"/>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10" name="Picture 9">
            <a:extLst>
              <a:ext uri="{FF2B5EF4-FFF2-40B4-BE49-F238E27FC236}">
                <a16:creationId xmlns:a16="http://schemas.microsoft.com/office/drawing/2014/main" id="{7735C7C3-CF99-60CB-75EF-DAE21A72785C}"/>
              </a:ext>
            </a:extLst>
          </p:cNvPr>
          <p:cNvPicPr>
            <a:picLocks noChangeAspect="1"/>
          </p:cNvPicPr>
          <p:nvPr/>
        </p:nvPicPr>
        <p:blipFill>
          <a:blip r:embed="rId5"/>
          <a:stretch>
            <a:fillRect/>
          </a:stretch>
        </p:blipFill>
        <p:spPr>
          <a:xfrm>
            <a:off x="6795533" y="1031132"/>
            <a:ext cx="4066898" cy="818536"/>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spTree>
    <p:extLst>
      <p:ext uri="{BB962C8B-B14F-4D97-AF65-F5344CB8AC3E}">
        <p14:creationId xmlns:p14="http://schemas.microsoft.com/office/powerpoint/2010/main" val="3955517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D09D7CC4-92DC-552E-0461-5E6A82CDB1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325AE-E626-4C5A-C41A-3E33584D2224}"/>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EDA – Visualization Methodology</a:t>
            </a:r>
          </a:p>
        </p:txBody>
      </p:sp>
      <p:sp>
        <p:nvSpPr>
          <p:cNvPr id="12" name="Subtitle 2">
            <a:extLst>
              <a:ext uri="{FF2B5EF4-FFF2-40B4-BE49-F238E27FC236}">
                <a16:creationId xmlns:a16="http://schemas.microsoft.com/office/drawing/2014/main" id="{13F5DFF1-40C1-6182-CFB1-2B30F3CCF9F3}"/>
              </a:ext>
            </a:extLst>
          </p:cNvPr>
          <p:cNvSpPr txBox="1">
            <a:spLocks/>
          </p:cNvSpPr>
          <p:nvPr/>
        </p:nvSpPr>
        <p:spPr>
          <a:xfrm>
            <a:off x="409686" y="1369806"/>
            <a:ext cx="7362714" cy="450527"/>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solidFill>
                  <a:schemeClr val="bg1"/>
                </a:solidFill>
                <a:latin typeface="Times New Roman" panose="02020603050405020304" pitchFamily="18" charset="0"/>
                <a:cs typeface="Times New Roman" panose="02020603050405020304" pitchFamily="18" charset="0"/>
              </a:rPr>
              <a:t>To explore relationships in the dataset, various visualization techniques are applied:</a:t>
            </a:r>
          </a:p>
          <a:p>
            <a:pPr algn="just"/>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F69DE10-D0BE-7017-8C27-0C9596CCC13B}"/>
              </a:ext>
            </a:extLst>
          </p:cNvPr>
          <p:cNvSpPr txBox="1">
            <a:spLocks/>
          </p:cNvSpPr>
          <p:nvPr/>
        </p:nvSpPr>
        <p:spPr>
          <a:xfrm>
            <a:off x="231838" y="2429934"/>
            <a:ext cx="3798246" cy="3784762"/>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chemeClr val="bg1"/>
                </a:solidFill>
                <a:latin typeface="Times New Roman" panose="02020603050405020304" pitchFamily="18" charset="0"/>
                <a:cs typeface="Times New Roman" panose="02020603050405020304" pitchFamily="18" charset="0"/>
              </a:rPr>
              <a:t>Scatter Charts</a:t>
            </a:r>
          </a:p>
          <a:p>
            <a:r>
              <a:rPr lang="en-US" sz="1600" dirty="0">
                <a:solidFill>
                  <a:schemeClr val="bg1"/>
                </a:solidFill>
                <a:latin typeface="Times New Roman" panose="02020603050405020304" pitchFamily="18" charset="0"/>
                <a:cs typeface="Times New Roman" panose="02020603050405020304" pitchFamily="18" charset="0"/>
              </a:rPr>
              <a:t>Scatter plots are created to examine correlations between: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Flight Number and Launch Site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Payload and Launch Site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Orbit Type and Flight Number</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Payload and Orbit Type</a:t>
            </a:r>
          </a:p>
          <a:p>
            <a:r>
              <a:rPr lang="en-US" sz="1600" dirty="0">
                <a:solidFill>
                  <a:schemeClr val="bg1"/>
                </a:solidFill>
                <a:latin typeface="Times New Roman" panose="02020603050405020304" pitchFamily="18" charset="0"/>
                <a:cs typeface="Times New Roman" panose="02020603050405020304" pitchFamily="18" charset="0"/>
              </a:rPr>
              <a:t>Purpose: Scatter charts highlight relationships between two numerical variables.</a:t>
            </a: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6" name="Subtitle 2">
            <a:extLst>
              <a:ext uri="{FF2B5EF4-FFF2-40B4-BE49-F238E27FC236}">
                <a16:creationId xmlns:a16="http://schemas.microsoft.com/office/drawing/2014/main" id="{4131CDC8-CAE2-1D08-6ED5-14DDBC1E9E66}"/>
              </a:ext>
            </a:extLst>
          </p:cNvPr>
          <p:cNvSpPr txBox="1">
            <a:spLocks/>
          </p:cNvSpPr>
          <p:nvPr/>
        </p:nvSpPr>
        <p:spPr>
          <a:xfrm>
            <a:off x="4196877" y="2429934"/>
            <a:ext cx="3798246" cy="3784762"/>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chemeClr val="bg1"/>
                </a:solidFill>
                <a:latin typeface="Times New Roman" panose="02020603050405020304" pitchFamily="18" charset="0"/>
                <a:cs typeface="Times New Roman" panose="02020603050405020304" pitchFamily="18" charset="0"/>
              </a:rPr>
              <a:t>Bar Charts</a:t>
            </a:r>
          </a:p>
          <a:p>
            <a:r>
              <a:rPr lang="en-US" sz="1600" dirty="0">
                <a:solidFill>
                  <a:schemeClr val="bg1"/>
                </a:solidFill>
                <a:latin typeface="Times New Roman" panose="02020603050405020304" pitchFamily="18" charset="0"/>
                <a:cs typeface="Times New Roman" panose="02020603050405020304" pitchFamily="18" charset="0"/>
              </a:rPr>
              <a:t>A bar chart is generated to analyze the relationship between: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Success Rate and Orbit Type</a:t>
            </a:r>
          </a:p>
          <a:p>
            <a:r>
              <a:rPr lang="en-US" sz="1600" dirty="0">
                <a:solidFill>
                  <a:schemeClr val="bg1"/>
                </a:solidFill>
                <a:latin typeface="Times New Roman" panose="02020603050405020304" pitchFamily="18" charset="0"/>
                <a:cs typeface="Times New Roman" panose="02020603050405020304" pitchFamily="18" charset="0"/>
              </a:rPr>
              <a:t>Purpose: Bar charts compare numerical data across categorical variables and can be displayed either horizontally or vertically.</a:t>
            </a: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8362A908-0949-F17F-E279-5CA25CA21B7E}"/>
              </a:ext>
            </a:extLst>
          </p:cNvPr>
          <p:cNvSpPr txBox="1">
            <a:spLocks/>
          </p:cNvSpPr>
          <p:nvPr/>
        </p:nvSpPr>
        <p:spPr>
          <a:xfrm>
            <a:off x="8161916" y="2429934"/>
            <a:ext cx="3798246" cy="3784762"/>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chemeClr val="bg1"/>
                </a:solidFill>
                <a:latin typeface="Times New Roman" panose="02020603050405020304" pitchFamily="18" charset="0"/>
                <a:cs typeface="Times New Roman" panose="02020603050405020304" pitchFamily="18" charset="0"/>
              </a:rPr>
              <a:t>Line Charts</a:t>
            </a:r>
          </a:p>
          <a:p>
            <a:r>
              <a:rPr lang="en-US" sz="1600" dirty="0">
                <a:solidFill>
                  <a:schemeClr val="bg1"/>
                </a:solidFill>
                <a:latin typeface="Times New Roman" panose="02020603050405020304" pitchFamily="18" charset="0"/>
                <a:cs typeface="Times New Roman" panose="02020603050405020304" pitchFamily="18" charset="0"/>
              </a:rPr>
              <a:t>Line charts are used to observe trends over time, specifically:</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Success Rate per Year (showing annual launch success trends)</a:t>
            </a:r>
          </a:p>
          <a:p>
            <a:r>
              <a:rPr lang="en-US" sz="1600" dirty="0">
                <a:solidFill>
                  <a:schemeClr val="bg1"/>
                </a:solidFill>
                <a:latin typeface="Times New Roman" panose="02020603050405020304" pitchFamily="18" charset="0"/>
                <a:cs typeface="Times New Roman" panose="02020603050405020304" pitchFamily="18" charset="0"/>
              </a:rPr>
              <a:t>Purpose: Line charts help visualize changes in numerical values over time.</a:t>
            </a:r>
          </a:p>
        </p:txBody>
      </p:sp>
    </p:spTree>
    <p:extLst>
      <p:ext uri="{BB962C8B-B14F-4D97-AF65-F5344CB8AC3E}">
        <p14:creationId xmlns:p14="http://schemas.microsoft.com/office/powerpoint/2010/main" val="886093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BE447731-58CE-8A7B-87BF-E2D8BB9EB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0866B-B913-A102-CAE4-508320E44F50}"/>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EDA – Visualization Results</a:t>
            </a:r>
          </a:p>
        </p:txBody>
      </p:sp>
      <p:sp>
        <p:nvSpPr>
          <p:cNvPr id="3" name="Subtitle 2">
            <a:extLst>
              <a:ext uri="{FF2B5EF4-FFF2-40B4-BE49-F238E27FC236}">
                <a16:creationId xmlns:a16="http://schemas.microsoft.com/office/drawing/2014/main" id="{3F415E59-F8F1-E196-7D82-7398844C3F5C}"/>
              </a:ext>
            </a:extLst>
          </p:cNvPr>
          <p:cNvSpPr txBox="1">
            <a:spLocks/>
          </p:cNvSpPr>
          <p:nvPr/>
        </p:nvSpPr>
        <p:spPr>
          <a:xfrm>
            <a:off x="231838" y="2912536"/>
            <a:ext cx="3798246" cy="3945465"/>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solidFill>
                  <a:schemeClr val="bg1"/>
                </a:solidFill>
                <a:latin typeface="Times New Roman" panose="02020603050405020304" pitchFamily="18" charset="0"/>
                <a:cs typeface="Times New Roman" panose="02020603050405020304" pitchFamily="18" charset="0"/>
              </a:rPr>
              <a:t>The scatter plot of Launch Site vs. Flight Number shows: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Higher Flights, Higher Success – More flights lead to better success rates.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Early Failures at CCAFS &amp; VAFB – Flights below 30 had more failures.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KSC LC 39A Had Better Success – No early launches, higher success rate.</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Success Improves After 30 – Flights above 30 had more successful landings.</a:t>
            </a:r>
          </a:p>
        </p:txBody>
      </p:sp>
      <p:sp>
        <p:nvSpPr>
          <p:cNvPr id="6" name="Subtitle 2">
            <a:extLst>
              <a:ext uri="{FF2B5EF4-FFF2-40B4-BE49-F238E27FC236}">
                <a16:creationId xmlns:a16="http://schemas.microsoft.com/office/drawing/2014/main" id="{D40BBA1C-8734-1468-60FB-C11F2FD96CB5}"/>
              </a:ext>
            </a:extLst>
          </p:cNvPr>
          <p:cNvSpPr txBox="1">
            <a:spLocks/>
          </p:cNvSpPr>
          <p:nvPr/>
        </p:nvSpPr>
        <p:spPr>
          <a:xfrm>
            <a:off x="4196877" y="2912535"/>
            <a:ext cx="3798246" cy="3945465"/>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solidFill>
                  <a:schemeClr val="bg1"/>
                </a:solidFill>
                <a:latin typeface="Times New Roman" panose="02020603050405020304" pitchFamily="18" charset="0"/>
                <a:cs typeface="Times New Roman" panose="02020603050405020304" pitchFamily="18" charset="0"/>
              </a:rPr>
              <a:t>The scatter plot of Launch Site vs. Payload Mass highlights the following findings: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For payloads exceeding 7000 kg, unsuccessful landings are rare, though there is limited data available for these heavier launches.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No distinct correlation exists between payload mass and landing success rate at any specific launch site.</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All launch sites handled a range of payload masses, with CCAFS SLC 40 primarily launching lighter payloads, though a few outliers exist.</a:t>
            </a:r>
          </a:p>
          <a:p>
            <a:endParaRPr lang="en-US" sz="1500" dirty="0">
              <a:solidFill>
                <a:schemeClr val="bg1"/>
              </a:solidFill>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3C74AA65-6CE3-8097-CEA7-5441EE3004BF}"/>
              </a:ext>
            </a:extLst>
          </p:cNvPr>
          <p:cNvSpPr txBox="1">
            <a:spLocks/>
          </p:cNvSpPr>
          <p:nvPr/>
        </p:nvSpPr>
        <p:spPr>
          <a:xfrm>
            <a:off x="8161916" y="2912535"/>
            <a:ext cx="3798246" cy="3945465"/>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solidFill>
                  <a:schemeClr val="bg1"/>
                </a:solidFill>
                <a:latin typeface="Times New Roman" panose="02020603050405020304" pitchFamily="18" charset="0"/>
                <a:cs typeface="Times New Roman" panose="02020603050405020304" pitchFamily="18" charset="0"/>
              </a:rPr>
              <a:t>The bar chart of Success Rate vs. Orbit Type indicates the following:</a:t>
            </a:r>
          </a:p>
          <a:p>
            <a:r>
              <a:rPr lang="en-US" sz="1500" dirty="0">
                <a:solidFill>
                  <a:schemeClr val="bg1"/>
                </a:solidFill>
                <a:latin typeface="Times New Roman" panose="02020603050405020304" pitchFamily="18" charset="0"/>
                <a:cs typeface="Times New Roman" panose="02020603050405020304" pitchFamily="18" charset="0"/>
              </a:rPr>
              <a:t>The orbits with a 100% success rate include:</a:t>
            </a:r>
          </a:p>
          <a:p>
            <a:r>
              <a:rPr lang="en-US" sz="1500" dirty="0">
                <a:solidFill>
                  <a:schemeClr val="bg1"/>
                </a:solidFill>
                <a:latin typeface="Times New Roman" panose="02020603050405020304" pitchFamily="18" charset="0"/>
                <a:cs typeface="Times New Roman" panose="02020603050405020304" pitchFamily="18" charset="0"/>
              </a:rPr>
              <a:t>ES-L1 (Earth-Sun First </a:t>
            </a:r>
            <a:r>
              <a:rPr lang="en-US" sz="1500" dirty="0" err="1">
                <a:solidFill>
                  <a:schemeClr val="bg1"/>
                </a:solidFill>
                <a:latin typeface="Times New Roman" panose="02020603050405020304" pitchFamily="18" charset="0"/>
                <a:cs typeface="Times New Roman" panose="02020603050405020304" pitchFamily="18" charset="0"/>
              </a:rPr>
              <a:t>Lagrangian</a:t>
            </a:r>
            <a:r>
              <a:rPr lang="en-US" sz="1500" dirty="0">
                <a:solidFill>
                  <a:schemeClr val="bg1"/>
                </a:solidFill>
                <a:latin typeface="Times New Roman" panose="02020603050405020304" pitchFamily="18" charset="0"/>
                <a:cs typeface="Times New Roman" panose="02020603050405020304" pitchFamily="18" charset="0"/>
              </a:rPr>
              <a:t> Point)</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GEO (Geostationary Orbit)</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HEO (High Earth Orbit)</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SSO (Sun-synchronous Orbit)</a:t>
            </a:r>
          </a:p>
          <a:p>
            <a:r>
              <a:rPr lang="en-US" sz="1500" dirty="0">
                <a:solidFill>
                  <a:schemeClr val="bg1"/>
                </a:solidFill>
                <a:latin typeface="Times New Roman" panose="02020603050405020304" pitchFamily="18" charset="0"/>
                <a:cs typeface="Times New Roman" panose="02020603050405020304" pitchFamily="18" charset="0"/>
              </a:rPr>
              <a:t>The orbit with the lowest success rate (0%) is: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SO (Heliocentric Orbit)</a:t>
            </a:r>
          </a:p>
        </p:txBody>
      </p:sp>
      <p:pic>
        <p:nvPicPr>
          <p:cNvPr id="7" name="Picture 6">
            <a:extLst>
              <a:ext uri="{FF2B5EF4-FFF2-40B4-BE49-F238E27FC236}">
                <a16:creationId xmlns:a16="http://schemas.microsoft.com/office/drawing/2014/main" id="{78DAF24B-7952-4320-0364-D22F71A2B382}"/>
              </a:ext>
            </a:extLst>
          </p:cNvPr>
          <p:cNvPicPr>
            <a:picLocks noChangeAspect="1"/>
          </p:cNvPicPr>
          <p:nvPr/>
        </p:nvPicPr>
        <p:blipFill>
          <a:blip r:embed="rId2"/>
          <a:stretch>
            <a:fillRect/>
          </a:stretch>
        </p:blipFill>
        <p:spPr>
          <a:xfrm>
            <a:off x="312876" y="1352514"/>
            <a:ext cx="3561229" cy="1348353"/>
          </a:xfrm>
          <a:prstGeom prst="rect">
            <a:avLst/>
          </a:prstGeom>
        </p:spPr>
      </p:pic>
      <p:pic>
        <p:nvPicPr>
          <p:cNvPr id="10" name="Picture 9">
            <a:extLst>
              <a:ext uri="{FF2B5EF4-FFF2-40B4-BE49-F238E27FC236}">
                <a16:creationId xmlns:a16="http://schemas.microsoft.com/office/drawing/2014/main" id="{5D98120E-7451-9196-534B-FDE25F53328F}"/>
              </a:ext>
            </a:extLst>
          </p:cNvPr>
          <p:cNvPicPr>
            <a:picLocks noChangeAspect="1"/>
          </p:cNvPicPr>
          <p:nvPr/>
        </p:nvPicPr>
        <p:blipFill>
          <a:blip r:embed="rId3"/>
          <a:stretch>
            <a:fillRect/>
          </a:stretch>
        </p:blipFill>
        <p:spPr>
          <a:xfrm>
            <a:off x="4237396" y="1352514"/>
            <a:ext cx="3561229" cy="1348353"/>
          </a:xfrm>
          <a:prstGeom prst="rect">
            <a:avLst/>
          </a:prstGeom>
        </p:spPr>
      </p:pic>
      <p:pic>
        <p:nvPicPr>
          <p:cNvPr id="13" name="Picture 12">
            <a:extLst>
              <a:ext uri="{FF2B5EF4-FFF2-40B4-BE49-F238E27FC236}">
                <a16:creationId xmlns:a16="http://schemas.microsoft.com/office/drawing/2014/main" id="{9C679D4F-A6ED-FFCF-F0E4-7BBA2B75122F}"/>
              </a:ext>
            </a:extLst>
          </p:cNvPr>
          <p:cNvPicPr>
            <a:picLocks noChangeAspect="1"/>
          </p:cNvPicPr>
          <p:nvPr/>
        </p:nvPicPr>
        <p:blipFill>
          <a:blip r:embed="rId4"/>
          <a:stretch>
            <a:fillRect/>
          </a:stretch>
        </p:blipFill>
        <p:spPr>
          <a:xfrm>
            <a:off x="8161916" y="1352514"/>
            <a:ext cx="3798246" cy="1348353"/>
          </a:xfrm>
          <a:prstGeom prst="rect">
            <a:avLst/>
          </a:prstGeom>
        </p:spPr>
      </p:pic>
    </p:spTree>
    <p:extLst>
      <p:ext uri="{BB962C8B-B14F-4D97-AF65-F5344CB8AC3E}">
        <p14:creationId xmlns:p14="http://schemas.microsoft.com/office/powerpoint/2010/main" val="191053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51B6F2E0-83EB-BA90-38D1-08944FDCF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002F5-D86D-6AA7-6BF5-BFBBEE792DD6}"/>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EDA – Visualization Results</a:t>
            </a:r>
          </a:p>
        </p:txBody>
      </p:sp>
      <p:sp>
        <p:nvSpPr>
          <p:cNvPr id="3" name="Subtitle 2">
            <a:extLst>
              <a:ext uri="{FF2B5EF4-FFF2-40B4-BE49-F238E27FC236}">
                <a16:creationId xmlns:a16="http://schemas.microsoft.com/office/drawing/2014/main" id="{13DBBECB-9019-E642-8900-74AD03D03296}"/>
              </a:ext>
            </a:extLst>
          </p:cNvPr>
          <p:cNvSpPr txBox="1">
            <a:spLocks/>
          </p:cNvSpPr>
          <p:nvPr/>
        </p:nvSpPr>
        <p:spPr>
          <a:xfrm>
            <a:off x="231838" y="2912536"/>
            <a:ext cx="3798246" cy="3945465"/>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Orbit Type vs. Flight Number</a:t>
            </a:r>
          </a:p>
          <a:p>
            <a:r>
              <a:rPr lang="en-US" sz="1600" dirty="0">
                <a:solidFill>
                  <a:schemeClr val="bg1"/>
                </a:solidFill>
                <a:latin typeface="Times New Roman" panose="02020603050405020304" pitchFamily="18" charset="0"/>
                <a:cs typeface="Times New Roman" panose="02020603050405020304" pitchFamily="18" charset="0"/>
              </a:rPr>
              <a:t>100% success in GEO, HEO, and ES-L1 due to single flights.</a:t>
            </a:r>
          </a:p>
          <a:p>
            <a:r>
              <a:rPr lang="en-US" sz="1600" dirty="0">
                <a:solidFill>
                  <a:schemeClr val="bg1"/>
                </a:solidFill>
                <a:latin typeface="Times New Roman" panose="02020603050405020304" pitchFamily="18" charset="0"/>
                <a:cs typeface="Times New Roman" panose="02020603050405020304" pitchFamily="18" charset="0"/>
              </a:rPr>
              <a:t>SSO shows reliable success with five successful flights.</a:t>
            </a:r>
          </a:p>
          <a:p>
            <a:r>
              <a:rPr lang="en-US" sz="1600" dirty="0">
                <a:solidFill>
                  <a:schemeClr val="bg1"/>
                </a:solidFill>
                <a:latin typeface="Times New Roman" panose="02020603050405020304" pitchFamily="18" charset="0"/>
                <a:cs typeface="Times New Roman" panose="02020603050405020304" pitchFamily="18" charset="0"/>
              </a:rPr>
              <a:t>GTO shows no clear trend between flight number and success.</a:t>
            </a:r>
          </a:p>
          <a:p>
            <a:r>
              <a:rPr lang="en-US" sz="1600" dirty="0">
                <a:solidFill>
                  <a:schemeClr val="bg1"/>
                </a:solidFill>
                <a:latin typeface="Times New Roman" panose="02020603050405020304" pitchFamily="18" charset="0"/>
                <a:cs typeface="Times New Roman" panose="02020603050405020304" pitchFamily="18" charset="0"/>
              </a:rPr>
              <a:t>Higher flight numbers improve success, especially for LEO.</a:t>
            </a:r>
          </a:p>
        </p:txBody>
      </p:sp>
      <p:sp>
        <p:nvSpPr>
          <p:cNvPr id="6" name="Subtitle 2">
            <a:extLst>
              <a:ext uri="{FF2B5EF4-FFF2-40B4-BE49-F238E27FC236}">
                <a16:creationId xmlns:a16="http://schemas.microsoft.com/office/drawing/2014/main" id="{72904BFF-4DC4-CCB8-D0EC-57EBCB132CC3}"/>
              </a:ext>
            </a:extLst>
          </p:cNvPr>
          <p:cNvSpPr txBox="1">
            <a:spLocks/>
          </p:cNvSpPr>
          <p:nvPr/>
        </p:nvSpPr>
        <p:spPr>
          <a:xfrm>
            <a:off x="4196877" y="2912535"/>
            <a:ext cx="3798246" cy="3945465"/>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Orbit Type vs. Payload Mass</a:t>
            </a:r>
          </a:p>
          <a:p>
            <a:r>
              <a:rPr lang="en-US" sz="1600" dirty="0">
                <a:solidFill>
                  <a:schemeClr val="bg1"/>
                </a:solidFill>
                <a:latin typeface="Times New Roman" panose="02020603050405020304" pitchFamily="18" charset="0"/>
                <a:cs typeface="Times New Roman" panose="02020603050405020304" pitchFamily="18" charset="0"/>
              </a:rPr>
              <a:t>PO, ISS, and LEO succeed with heavier payloads.</a:t>
            </a:r>
          </a:p>
          <a:p>
            <a:r>
              <a:rPr lang="en-US" sz="1600" dirty="0">
                <a:solidFill>
                  <a:schemeClr val="bg1"/>
                </a:solidFill>
                <a:latin typeface="Times New Roman" panose="02020603050405020304" pitchFamily="18" charset="0"/>
                <a:cs typeface="Times New Roman" panose="02020603050405020304" pitchFamily="18" charset="0"/>
              </a:rPr>
              <a:t>GTO shows no clear link between payload mass and success.</a:t>
            </a:r>
          </a:p>
          <a:p>
            <a:r>
              <a:rPr lang="en-US" sz="1600" dirty="0">
                <a:solidFill>
                  <a:schemeClr val="bg1"/>
                </a:solidFill>
                <a:latin typeface="Times New Roman" panose="02020603050405020304" pitchFamily="18" charset="0"/>
                <a:cs typeface="Times New Roman" panose="02020603050405020304" pitchFamily="18" charset="0"/>
              </a:rPr>
              <a:t>VLEO launches are typically for heavier payloads.</a:t>
            </a:r>
          </a:p>
        </p:txBody>
      </p:sp>
      <p:sp>
        <p:nvSpPr>
          <p:cNvPr id="8" name="Subtitle 2">
            <a:extLst>
              <a:ext uri="{FF2B5EF4-FFF2-40B4-BE49-F238E27FC236}">
                <a16:creationId xmlns:a16="http://schemas.microsoft.com/office/drawing/2014/main" id="{7705E721-38E1-1DE0-301C-C53541DD3B9A}"/>
              </a:ext>
            </a:extLst>
          </p:cNvPr>
          <p:cNvSpPr txBox="1">
            <a:spLocks/>
          </p:cNvSpPr>
          <p:nvPr/>
        </p:nvSpPr>
        <p:spPr>
          <a:xfrm>
            <a:off x="8161916" y="2912535"/>
            <a:ext cx="3798246" cy="3945465"/>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Yearly Success Rate Trend</a:t>
            </a:r>
          </a:p>
          <a:p>
            <a:r>
              <a:rPr lang="en-US" sz="1600" dirty="0">
                <a:solidFill>
                  <a:schemeClr val="bg1"/>
                </a:solidFill>
                <a:latin typeface="Times New Roman" panose="02020603050405020304" pitchFamily="18" charset="0"/>
                <a:cs typeface="Times New Roman" panose="02020603050405020304" pitchFamily="18" charset="0"/>
              </a:rPr>
              <a:t>2010-2013: No successful landings.</a:t>
            </a:r>
          </a:p>
          <a:p>
            <a:r>
              <a:rPr lang="en-US" sz="1600" dirty="0">
                <a:solidFill>
                  <a:schemeClr val="bg1"/>
                </a:solidFill>
                <a:latin typeface="Times New Roman" panose="02020603050405020304" pitchFamily="18" charset="0"/>
                <a:cs typeface="Times New Roman" panose="02020603050405020304" pitchFamily="18" charset="0"/>
              </a:rPr>
              <a:t>Post-2013: Steady increase with dips in 2018 and 2020.</a:t>
            </a:r>
          </a:p>
          <a:p>
            <a:r>
              <a:rPr lang="en-US" sz="1600" dirty="0">
                <a:solidFill>
                  <a:schemeClr val="bg1"/>
                </a:solidFill>
                <a:latin typeface="Times New Roman" panose="02020603050405020304" pitchFamily="18" charset="0"/>
                <a:cs typeface="Times New Roman" panose="02020603050405020304" pitchFamily="18" charset="0"/>
              </a:rPr>
              <a:t>After 2016: Success rate consistently above 50%.</a:t>
            </a:r>
          </a:p>
        </p:txBody>
      </p:sp>
      <p:pic>
        <p:nvPicPr>
          <p:cNvPr id="5" name="Picture 4">
            <a:extLst>
              <a:ext uri="{FF2B5EF4-FFF2-40B4-BE49-F238E27FC236}">
                <a16:creationId xmlns:a16="http://schemas.microsoft.com/office/drawing/2014/main" id="{079A2908-D839-F46A-0295-0376B23D2334}"/>
              </a:ext>
            </a:extLst>
          </p:cNvPr>
          <p:cNvPicPr>
            <a:picLocks noChangeAspect="1"/>
          </p:cNvPicPr>
          <p:nvPr/>
        </p:nvPicPr>
        <p:blipFill>
          <a:blip r:embed="rId2"/>
          <a:stretch>
            <a:fillRect/>
          </a:stretch>
        </p:blipFill>
        <p:spPr>
          <a:xfrm>
            <a:off x="210940" y="1352514"/>
            <a:ext cx="3561229" cy="1348353"/>
          </a:xfrm>
          <a:prstGeom prst="rect">
            <a:avLst/>
          </a:prstGeom>
        </p:spPr>
      </p:pic>
      <p:pic>
        <p:nvPicPr>
          <p:cNvPr id="11" name="Picture 10">
            <a:extLst>
              <a:ext uri="{FF2B5EF4-FFF2-40B4-BE49-F238E27FC236}">
                <a16:creationId xmlns:a16="http://schemas.microsoft.com/office/drawing/2014/main" id="{8AFCF705-B05B-65E2-7C59-1002A2909580}"/>
              </a:ext>
            </a:extLst>
          </p:cNvPr>
          <p:cNvPicPr>
            <a:picLocks noChangeAspect="1"/>
          </p:cNvPicPr>
          <p:nvPr/>
        </p:nvPicPr>
        <p:blipFill>
          <a:blip r:embed="rId3"/>
          <a:stretch>
            <a:fillRect/>
          </a:stretch>
        </p:blipFill>
        <p:spPr>
          <a:xfrm>
            <a:off x="4196878" y="1352514"/>
            <a:ext cx="3561230" cy="1348353"/>
          </a:xfrm>
          <a:prstGeom prst="rect">
            <a:avLst/>
          </a:prstGeom>
        </p:spPr>
      </p:pic>
      <p:pic>
        <p:nvPicPr>
          <p:cNvPr id="14" name="Picture 13">
            <a:extLst>
              <a:ext uri="{FF2B5EF4-FFF2-40B4-BE49-F238E27FC236}">
                <a16:creationId xmlns:a16="http://schemas.microsoft.com/office/drawing/2014/main" id="{D7E371C7-F22C-5F02-196C-383D2173870A}"/>
              </a:ext>
            </a:extLst>
          </p:cNvPr>
          <p:cNvPicPr>
            <a:picLocks noChangeAspect="1"/>
          </p:cNvPicPr>
          <p:nvPr/>
        </p:nvPicPr>
        <p:blipFill>
          <a:blip r:embed="rId4"/>
          <a:stretch>
            <a:fillRect/>
          </a:stretch>
        </p:blipFill>
        <p:spPr>
          <a:xfrm>
            <a:off x="8114970" y="1352514"/>
            <a:ext cx="3561231" cy="1348353"/>
          </a:xfrm>
          <a:prstGeom prst="rect">
            <a:avLst/>
          </a:prstGeom>
        </p:spPr>
      </p:pic>
    </p:spTree>
    <p:extLst>
      <p:ext uri="{BB962C8B-B14F-4D97-AF65-F5344CB8AC3E}">
        <p14:creationId xmlns:p14="http://schemas.microsoft.com/office/powerpoint/2010/main" val="298078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71AAABE3-346E-EB3B-2328-74094C286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65ECF-0113-9588-6A69-9C73FB77F93E}"/>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EDA – SQL</a:t>
            </a:r>
          </a:p>
        </p:txBody>
      </p:sp>
      <p:sp>
        <p:nvSpPr>
          <p:cNvPr id="12" name="Subtitle 2">
            <a:extLst>
              <a:ext uri="{FF2B5EF4-FFF2-40B4-BE49-F238E27FC236}">
                <a16:creationId xmlns:a16="http://schemas.microsoft.com/office/drawing/2014/main" id="{436C3F2B-BF7D-B047-7AF7-650EDF58BB09}"/>
              </a:ext>
            </a:extLst>
          </p:cNvPr>
          <p:cNvSpPr txBox="1">
            <a:spLocks/>
          </p:cNvSpPr>
          <p:nvPr/>
        </p:nvSpPr>
        <p:spPr>
          <a:xfrm>
            <a:off x="409686" y="1369806"/>
            <a:ext cx="11372628" cy="5141061"/>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SQL Queries on the Dataset: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Retrieve unique launch site names from space missions.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Fetch 5 records where launch sites start with 'CCA’.</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Calculate the total payload mass from NASA (CRS) booster launches.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Compute the average payload mass for booster version F9 v1.1.Identify the date of the first successful ground pad landing.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boosters with successful drone ship landings and payloads between 4000-6000 kg.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Count the total successful and failed missions.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Find booster versions that carried the highest payload mass.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List failed drone ship landings with booster versions and launch sites for 2015.</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Rank landing outcomes (Failure/Success) between 2010-06-04 and 2017-03-20 in descending order.</a:t>
            </a:r>
          </a:p>
          <a:p>
            <a:pPr algn="just"/>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24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28B5B06A-A9EA-DAD8-E5C6-39DEB5A45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0711-CC18-5D2F-282D-6C3C44CE8B34}"/>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EDA – SQL Results</a:t>
            </a:r>
          </a:p>
        </p:txBody>
      </p:sp>
      <p:sp>
        <p:nvSpPr>
          <p:cNvPr id="12" name="Subtitle 2">
            <a:extLst>
              <a:ext uri="{FF2B5EF4-FFF2-40B4-BE49-F238E27FC236}">
                <a16:creationId xmlns:a16="http://schemas.microsoft.com/office/drawing/2014/main" id="{B3B5D2C7-3C82-4B7B-483F-F4F154C39C1D}"/>
              </a:ext>
            </a:extLst>
          </p:cNvPr>
          <p:cNvSpPr txBox="1">
            <a:spLocks/>
          </p:cNvSpPr>
          <p:nvPr/>
        </p:nvSpPr>
        <p:spPr>
          <a:xfrm>
            <a:off x="409686" y="1369806"/>
            <a:ext cx="11372628" cy="5141061"/>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964D46-C58C-CD9F-EC83-A85A3ACF9343}"/>
              </a:ext>
            </a:extLst>
          </p:cNvPr>
          <p:cNvPicPr>
            <a:picLocks noChangeAspect="1"/>
          </p:cNvPicPr>
          <p:nvPr/>
        </p:nvPicPr>
        <p:blipFill>
          <a:blip r:embed="rId2"/>
          <a:stretch>
            <a:fillRect/>
          </a:stretch>
        </p:blipFill>
        <p:spPr>
          <a:xfrm>
            <a:off x="531096" y="1369806"/>
            <a:ext cx="2455149" cy="1168912"/>
          </a:xfrm>
          <a:prstGeom prst="rect">
            <a:avLst/>
          </a:prstGeom>
        </p:spPr>
      </p:pic>
      <p:pic>
        <p:nvPicPr>
          <p:cNvPr id="6" name="Picture 5">
            <a:extLst>
              <a:ext uri="{FF2B5EF4-FFF2-40B4-BE49-F238E27FC236}">
                <a16:creationId xmlns:a16="http://schemas.microsoft.com/office/drawing/2014/main" id="{94199879-A49D-0487-2619-3973C8AFB632}"/>
              </a:ext>
            </a:extLst>
          </p:cNvPr>
          <p:cNvPicPr>
            <a:picLocks noChangeAspect="1"/>
          </p:cNvPicPr>
          <p:nvPr/>
        </p:nvPicPr>
        <p:blipFill>
          <a:blip r:embed="rId3"/>
          <a:stretch>
            <a:fillRect/>
          </a:stretch>
        </p:blipFill>
        <p:spPr>
          <a:xfrm>
            <a:off x="3091679" y="1369807"/>
            <a:ext cx="5171788" cy="1168912"/>
          </a:xfrm>
          <a:prstGeom prst="rect">
            <a:avLst/>
          </a:prstGeom>
        </p:spPr>
      </p:pic>
      <p:pic>
        <p:nvPicPr>
          <p:cNvPr id="8" name="Picture 7">
            <a:extLst>
              <a:ext uri="{FF2B5EF4-FFF2-40B4-BE49-F238E27FC236}">
                <a16:creationId xmlns:a16="http://schemas.microsoft.com/office/drawing/2014/main" id="{BC4E783F-6D4C-1B70-35A7-0D6119BFD40C}"/>
              </a:ext>
            </a:extLst>
          </p:cNvPr>
          <p:cNvPicPr>
            <a:picLocks noChangeAspect="1"/>
          </p:cNvPicPr>
          <p:nvPr/>
        </p:nvPicPr>
        <p:blipFill>
          <a:blip r:embed="rId4"/>
          <a:stretch>
            <a:fillRect/>
          </a:stretch>
        </p:blipFill>
        <p:spPr>
          <a:xfrm>
            <a:off x="8385617" y="1369805"/>
            <a:ext cx="3396697" cy="1168912"/>
          </a:xfrm>
          <a:prstGeom prst="rect">
            <a:avLst/>
          </a:prstGeom>
        </p:spPr>
      </p:pic>
      <p:pic>
        <p:nvPicPr>
          <p:cNvPr id="10" name="Picture 9">
            <a:extLst>
              <a:ext uri="{FF2B5EF4-FFF2-40B4-BE49-F238E27FC236}">
                <a16:creationId xmlns:a16="http://schemas.microsoft.com/office/drawing/2014/main" id="{4EABFEB2-688E-101B-4E37-46AC8A41F084}"/>
              </a:ext>
            </a:extLst>
          </p:cNvPr>
          <p:cNvPicPr>
            <a:picLocks noChangeAspect="1"/>
          </p:cNvPicPr>
          <p:nvPr/>
        </p:nvPicPr>
        <p:blipFill>
          <a:blip r:embed="rId5"/>
          <a:stretch>
            <a:fillRect/>
          </a:stretch>
        </p:blipFill>
        <p:spPr>
          <a:xfrm>
            <a:off x="531096" y="2589133"/>
            <a:ext cx="4743637" cy="1168912"/>
          </a:xfrm>
          <a:prstGeom prst="rect">
            <a:avLst/>
          </a:prstGeom>
        </p:spPr>
      </p:pic>
      <p:pic>
        <p:nvPicPr>
          <p:cNvPr id="13" name="Picture 12">
            <a:extLst>
              <a:ext uri="{FF2B5EF4-FFF2-40B4-BE49-F238E27FC236}">
                <a16:creationId xmlns:a16="http://schemas.microsoft.com/office/drawing/2014/main" id="{F51F40C3-FCF1-DF3A-E3F9-6AF4255DF7B4}"/>
              </a:ext>
            </a:extLst>
          </p:cNvPr>
          <p:cNvPicPr>
            <a:picLocks noChangeAspect="1"/>
          </p:cNvPicPr>
          <p:nvPr/>
        </p:nvPicPr>
        <p:blipFill>
          <a:blip r:embed="rId6"/>
          <a:stretch>
            <a:fillRect/>
          </a:stretch>
        </p:blipFill>
        <p:spPr>
          <a:xfrm>
            <a:off x="5370744" y="2589133"/>
            <a:ext cx="5171788" cy="1168912"/>
          </a:xfrm>
          <a:prstGeom prst="rect">
            <a:avLst/>
          </a:prstGeom>
        </p:spPr>
      </p:pic>
      <p:pic>
        <p:nvPicPr>
          <p:cNvPr id="15" name="Picture 14">
            <a:extLst>
              <a:ext uri="{FF2B5EF4-FFF2-40B4-BE49-F238E27FC236}">
                <a16:creationId xmlns:a16="http://schemas.microsoft.com/office/drawing/2014/main" id="{D9766520-2DE0-9B80-DD38-D9DE76023BBA}"/>
              </a:ext>
            </a:extLst>
          </p:cNvPr>
          <p:cNvPicPr>
            <a:picLocks noChangeAspect="1"/>
          </p:cNvPicPr>
          <p:nvPr/>
        </p:nvPicPr>
        <p:blipFill>
          <a:blip r:embed="rId7"/>
          <a:stretch>
            <a:fillRect/>
          </a:stretch>
        </p:blipFill>
        <p:spPr>
          <a:xfrm>
            <a:off x="531096" y="3808459"/>
            <a:ext cx="6885704" cy="1168913"/>
          </a:xfrm>
          <a:prstGeom prst="rect">
            <a:avLst/>
          </a:prstGeom>
        </p:spPr>
      </p:pic>
      <p:pic>
        <p:nvPicPr>
          <p:cNvPr id="17" name="Picture 16">
            <a:extLst>
              <a:ext uri="{FF2B5EF4-FFF2-40B4-BE49-F238E27FC236}">
                <a16:creationId xmlns:a16="http://schemas.microsoft.com/office/drawing/2014/main" id="{D4E6C911-CD48-7B34-FE15-A5A5CEFD023F}"/>
              </a:ext>
            </a:extLst>
          </p:cNvPr>
          <p:cNvPicPr>
            <a:picLocks noChangeAspect="1"/>
          </p:cNvPicPr>
          <p:nvPr/>
        </p:nvPicPr>
        <p:blipFill>
          <a:blip r:embed="rId8"/>
          <a:stretch>
            <a:fillRect/>
          </a:stretch>
        </p:blipFill>
        <p:spPr>
          <a:xfrm>
            <a:off x="7538210" y="3808459"/>
            <a:ext cx="4244104" cy="1168912"/>
          </a:xfrm>
          <a:prstGeom prst="rect">
            <a:avLst/>
          </a:prstGeom>
        </p:spPr>
      </p:pic>
      <p:pic>
        <p:nvPicPr>
          <p:cNvPr id="19" name="Picture 18">
            <a:extLst>
              <a:ext uri="{FF2B5EF4-FFF2-40B4-BE49-F238E27FC236}">
                <a16:creationId xmlns:a16="http://schemas.microsoft.com/office/drawing/2014/main" id="{E8AF2C73-515C-072B-1791-4E9A9CC63816}"/>
              </a:ext>
            </a:extLst>
          </p:cNvPr>
          <p:cNvPicPr>
            <a:picLocks noChangeAspect="1"/>
          </p:cNvPicPr>
          <p:nvPr/>
        </p:nvPicPr>
        <p:blipFill>
          <a:blip r:embed="rId9"/>
          <a:stretch>
            <a:fillRect/>
          </a:stretch>
        </p:blipFill>
        <p:spPr>
          <a:xfrm>
            <a:off x="531096" y="5027785"/>
            <a:ext cx="3702237" cy="1562094"/>
          </a:xfrm>
          <a:prstGeom prst="rect">
            <a:avLst/>
          </a:prstGeom>
        </p:spPr>
      </p:pic>
      <p:pic>
        <p:nvPicPr>
          <p:cNvPr id="21" name="Picture 20">
            <a:extLst>
              <a:ext uri="{FF2B5EF4-FFF2-40B4-BE49-F238E27FC236}">
                <a16:creationId xmlns:a16="http://schemas.microsoft.com/office/drawing/2014/main" id="{803CFC39-6DF2-76EB-D307-DF150A54E997}"/>
              </a:ext>
            </a:extLst>
          </p:cNvPr>
          <p:cNvPicPr>
            <a:picLocks noChangeAspect="1"/>
          </p:cNvPicPr>
          <p:nvPr/>
        </p:nvPicPr>
        <p:blipFill>
          <a:blip r:embed="rId10"/>
          <a:stretch>
            <a:fillRect/>
          </a:stretch>
        </p:blipFill>
        <p:spPr>
          <a:xfrm>
            <a:off x="4354742" y="5027785"/>
            <a:ext cx="4399791" cy="1562094"/>
          </a:xfrm>
          <a:prstGeom prst="rect">
            <a:avLst/>
          </a:prstGeom>
        </p:spPr>
      </p:pic>
      <p:pic>
        <p:nvPicPr>
          <p:cNvPr id="23" name="Picture 22">
            <a:extLst>
              <a:ext uri="{FF2B5EF4-FFF2-40B4-BE49-F238E27FC236}">
                <a16:creationId xmlns:a16="http://schemas.microsoft.com/office/drawing/2014/main" id="{0203FEA8-439F-FD11-9DED-57E025A1A3E3}"/>
              </a:ext>
            </a:extLst>
          </p:cNvPr>
          <p:cNvPicPr>
            <a:picLocks noChangeAspect="1"/>
          </p:cNvPicPr>
          <p:nvPr/>
        </p:nvPicPr>
        <p:blipFill>
          <a:blip r:embed="rId11"/>
          <a:stretch>
            <a:fillRect/>
          </a:stretch>
        </p:blipFill>
        <p:spPr>
          <a:xfrm>
            <a:off x="8873067" y="5027785"/>
            <a:ext cx="2909247" cy="1562093"/>
          </a:xfrm>
          <a:prstGeom prst="rect">
            <a:avLst/>
          </a:prstGeom>
        </p:spPr>
      </p:pic>
      <p:sp>
        <p:nvSpPr>
          <p:cNvPr id="24" name="Oval 23">
            <a:extLst>
              <a:ext uri="{FF2B5EF4-FFF2-40B4-BE49-F238E27FC236}">
                <a16:creationId xmlns:a16="http://schemas.microsoft.com/office/drawing/2014/main" id="{D92CCDF7-628A-9B39-B135-CE4518460F7B}"/>
              </a:ext>
            </a:extLst>
          </p:cNvPr>
          <p:cNvSpPr/>
          <p:nvPr/>
        </p:nvSpPr>
        <p:spPr>
          <a:xfrm>
            <a:off x="373482" y="12611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25" name="Oval 24">
            <a:extLst>
              <a:ext uri="{FF2B5EF4-FFF2-40B4-BE49-F238E27FC236}">
                <a16:creationId xmlns:a16="http://schemas.microsoft.com/office/drawing/2014/main" id="{BF48437A-ADA3-22EC-6D5B-887B0028BF95}"/>
              </a:ext>
            </a:extLst>
          </p:cNvPr>
          <p:cNvSpPr/>
          <p:nvPr/>
        </p:nvSpPr>
        <p:spPr>
          <a:xfrm>
            <a:off x="5409660" y="122537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6" name="Oval 25">
            <a:extLst>
              <a:ext uri="{FF2B5EF4-FFF2-40B4-BE49-F238E27FC236}">
                <a16:creationId xmlns:a16="http://schemas.microsoft.com/office/drawing/2014/main" id="{CC40CCC8-4F9E-DAF6-3F08-7210B49B343E}"/>
              </a:ext>
            </a:extLst>
          </p:cNvPr>
          <p:cNvSpPr/>
          <p:nvPr/>
        </p:nvSpPr>
        <p:spPr>
          <a:xfrm>
            <a:off x="8263467" y="126629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27" name="Oval 26">
            <a:extLst>
              <a:ext uri="{FF2B5EF4-FFF2-40B4-BE49-F238E27FC236}">
                <a16:creationId xmlns:a16="http://schemas.microsoft.com/office/drawing/2014/main" id="{97995954-C813-D86A-9DE7-4F880099A954}"/>
              </a:ext>
            </a:extLst>
          </p:cNvPr>
          <p:cNvSpPr/>
          <p:nvPr/>
        </p:nvSpPr>
        <p:spPr>
          <a:xfrm>
            <a:off x="391333" y="258913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28" name="Oval 27">
            <a:extLst>
              <a:ext uri="{FF2B5EF4-FFF2-40B4-BE49-F238E27FC236}">
                <a16:creationId xmlns:a16="http://schemas.microsoft.com/office/drawing/2014/main" id="{A9FC32E7-6B9C-2072-F43D-65B3DB1A7A2B}"/>
              </a:ext>
            </a:extLst>
          </p:cNvPr>
          <p:cNvSpPr/>
          <p:nvPr/>
        </p:nvSpPr>
        <p:spPr>
          <a:xfrm>
            <a:off x="5317984" y="2548204"/>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sp>
        <p:nvSpPr>
          <p:cNvPr id="29" name="Oval 28">
            <a:extLst>
              <a:ext uri="{FF2B5EF4-FFF2-40B4-BE49-F238E27FC236}">
                <a16:creationId xmlns:a16="http://schemas.microsoft.com/office/drawing/2014/main" id="{24561EA9-AC16-EC5B-42E2-2F61EE553913}"/>
              </a:ext>
            </a:extLst>
          </p:cNvPr>
          <p:cNvSpPr/>
          <p:nvPr/>
        </p:nvSpPr>
        <p:spPr>
          <a:xfrm>
            <a:off x="391333" y="3808458"/>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6</a:t>
            </a:r>
          </a:p>
        </p:txBody>
      </p:sp>
      <p:sp>
        <p:nvSpPr>
          <p:cNvPr id="30" name="Oval 29">
            <a:extLst>
              <a:ext uri="{FF2B5EF4-FFF2-40B4-BE49-F238E27FC236}">
                <a16:creationId xmlns:a16="http://schemas.microsoft.com/office/drawing/2014/main" id="{AC9C2949-CF74-C8D0-40AF-E02F19752971}"/>
              </a:ext>
            </a:extLst>
          </p:cNvPr>
          <p:cNvSpPr/>
          <p:nvPr/>
        </p:nvSpPr>
        <p:spPr>
          <a:xfrm>
            <a:off x="7443118" y="3811022"/>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7</a:t>
            </a:r>
          </a:p>
        </p:txBody>
      </p:sp>
      <p:sp>
        <p:nvSpPr>
          <p:cNvPr id="31" name="Oval 30">
            <a:extLst>
              <a:ext uri="{FF2B5EF4-FFF2-40B4-BE49-F238E27FC236}">
                <a16:creationId xmlns:a16="http://schemas.microsoft.com/office/drawing/2014/main" id="{DE5A4806-E07B-295E-DBFA-9615967B26B7}"/>
              </a:ext>
            </a:extLst>
          </p:cNvPr>
          <p:cNvSpPr/>
          <p:nvPr/>
        </p:nvSpPr>
        <p:spPr>
          <a:xfrm>
            <a:off x="391333" y="5000598"/>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8</a:t>
            </a:r>
          </a:p>
        </p:txBody>
      </p:sp>
      <p:sp>
        <p:nvSpPr>
          <p:cNvPr id="32" name="Oval 31">
            <a:extLst>
              <a:ext uri="{FF2B5EF4-FFF2-40B4-BE49-F238E27FC236}">
                <a16:creationId xmlns:a16="http://schemas.microsoft.com/office/drawing/2014/main" id="{BE06B7C3-E7D9-59D0-AF1A-0D57F5F577A6}"/>
              </a:ext>
            </a:extLst>
          </p:cNvPr>
          <p:cNvSpPr/>
          <p:nvPr/>
        </p:nvSpPr>
        <p:spPr>
          <a:xfrm>
            <a:off x="4269537" y="502778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9</a:t>
            </a:r>
          </a:p>
        </p:txBody>
      </p:sp>
      <p:sp>
        <p:nvSpPr>
          <p:cNvPr id="33" name="Oval 32">
            <a:extLst>
              <a:ext uri="{FF2B5EF4-FFF2-40B4-BE49-F238E27FC236}">
                <a16:creationId xmlns:a16="http://schemas.microsoft.com/office/drawing/2014/main" id="{E99C0F70-D215-0C24-A870-314224A6FC20}"/>
              </a:ext>
            </a:extLst>
          </p:cNvPr>
          <p:cNvSpPr/>
          <p:nvPr/>
        </p:nvSpPr>
        <p:spPr>
          <a:xfrm>
            <a:off x="8772886" y="497737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10</a:t>
            </a:r>
          </a:p>
        </p:txBody>
      </p:sp>
    </p:spTree>
    <p:extLst>
      <p:ext uri="{BB962C8B-B14F-4D97-AF65-F5344CB8AC3E}">
        <p14:creationId xmlns:p14="http://schemas.microsoft.com/office/powerpoint/2010/main" val="45992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42A2C54F-6185-D565-F73E-1A30EBF17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B60FD-56EC-DBD6-9C90-B37CF70AEE15}"/>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Geospatial Analysis - Folium</a:t>
            </a:r>
          </a:p>
        </p:txBody>
      </p:sp>
      <p:sp>
        <p:nvSpPr>
          <p:cNvPr id="12" name="Subtitle 2">
            <a:extLst>
              <a:ext uri="{FF2B5EF4-FFF2-40B4-BE49-F238E27FC236}">
                <a16:creationId xmlns:a16="http://schemas.microsoft.com/office/drawing/2014/main" id="{C294D7BD-7919-CF4C-E784-DC68DCC5FA26}"/>
              </a:ext>
            </a:extLst>
          </p:cNvPr>
          <p:cNvSpPr txBox="1">
            <a:spLocks/>
          </p:cNvSpPr>
          <p:nvPr/>
        </p:nvSpPr>
        <p:spPr>
          <a:xfrm>
            <a:off x="409686" y="1369806"/>
            <a:ext cx="11372628" cy="5141061"/>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Mapping Launch Sites and Analysis</a:t>
            </a:r>
          </a:p>
          <a:p>
            <a:r>
              <a:rPr lang="en-US" sz="1600" b="1" dirty="0">
                <a:solidFill>
                  <a:schemeClr val="bg1"/>
                </a:solidFill>
                <a:latin typeface="Times New Roman" panose="02020603050405020304" pitchFamily="18" charset="0"/>
                <a:cs typeface="Times New Roman" panose="02020603050405020304" pitchFamily="18" charset="0"/>
              </a:rPr>
              <a:t>Mark Launch Sites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Initialize a Folium Map.</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Add folium.</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Circle and folium. Marker for each site.</a:t>
            </a:r>
          </a:p>
          <a:p>
            <a:r>
              <a:rPr lang="en-US" sz="1600" b="1" dirty="0">
                <a:solidFill>
                  <a:schemeClr val="bg1"/>
                </a:solidFill>
                <a:latin typeface="Times New Roman" panose="02020603050405020304" pitchFamily="18" charset="0"/>
                <a:cs typeface="Times New Roman" panose="02020603050405020304" pitchFamily="18" charset="0"/>
              </a:rPr>
              <a:t>Mark Success/Failure of Launches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Cluster launches with the same coordinates.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Use green for success (class = 1) and red for failure (class = 0).Add folium.</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Marker to a </a:t>
            </a:r>
            <a:r>
              <a:rPr lang="en-US" sz="1600" dirty="0" err="1">
                <a:solidFill>
                  <a:schemeClr val="bg1"/>
                </a:solidFill>
                <a:latin typeface="Times New Roman" panose="02020603050405020304" pitchFamily="18" charset="0"/>
                <a:cs typeface="Times New Roman" panose="02020603050405020304" pitchFamily="18" charset="0"/>
              </a:rPr>
              <a:t>MarkerCluster</a:t>
            </a:r>
            <a:r>
              <a:rPr lang="en-US" sz="1600" dirty="0">
                <a:solidFill>
                  <a:schemeClr val="bg1"/>
                </a:solidFill>
                <a:latin typeface="Times New Roman" panose="02020603050405020304" pitchFamily="18" charset="0"/>
                <a:cs typeface="Times New Roman" panose="02020603050405020304" pitchFamily="18" charset="0"/>
              </a:rPr>
              <a:t>() and set </a:t>
            </a:r>
            <a:r>
              <a:rPr lang="en-US" sz="1600" dirty="0" err="1">
                <a:solidFill>
                  <a:schemeClr val="bg1"/>
                </a:solidFill>
                <a:latin typeface="Times New Roman" panose="02020603050405020304" pitchFamily="18" charset="0"/>
                <a:cs typeface="Times New Roman" panose="02020603050405020304" pitchFamily="18" charset="0"/>
              </a:rPr>
              <a:t>icon_color</a:t>
            </a:r>
            <a:r>
              <a:rPr lang="en-US" sz="1600" dirty="0">
                <a:solidFill>
                  <a:schemeClr val="bg1"/>
                </a:solidFill>
                <a:latin typeface="Times New Roman" panose="02020603050405020304" pitchFamily="18" charset="0"/>
                <a:cs typeface="Times New Roman" panose="02020603050405020304" pitchFamily="18" charset="0"/>
              </a:rPr>
              <a:t> accordingly.</a:t>
            </a:r>
          </a:p>
          <a:p>
            <a:r>
              <a:rPr lang="en-US" sz="1600" b="1" dirty="0">
                <a:solidFill>
                  <a:schemeClr val="bg1"/>
                </a:solidFill>
                <a:latin typeface="Times New Roman" panose="02020603050405020304" pitchFamily="18" charset="0"/>
                <a:cs typeface="Times New Roman" panose="02020603050405020304" pitchFamily="18" charset="0"/>
              </a:rPr>
              <a:t>Calculate Distances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Use Lat/Long values to compute distances.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Mark points with </a:t>
            </a:r>
            <a:r>
              <a:rPr lang="en-US" sz="1600" dirty="0" err="1">
                <a:solidFill>
                  <a:schemeClr val="bg1"/>
                </a:solidFill>
                <a:latin typeface="Times New Roman" panose="02020603050405020304" pitchFamily="18" charset="0"/>
                <a:cs typeface="Times New Roman" panose="02020603050405020304" pitchFamily="18" charset="0"/>
              </a:rPr>
              <a:t>folium.Marker</a:t>
            </a:r>
            <a:r>
              <a:rPr lang="en-US" sz="1600" dirty="0">
                <a:solidFill>
                  <a:schemeClr val="bg1"/>
                </a:solidFill>
                <a:latin typeface="Times New Roman" panose="02020603050405020304" pitchFamily="18" charset="0"/>
                <a:cs typeface="Times New Roman" panose="02020603050405020304" pitchFamily="18" charset="0"/>
              </a:rPr>
              <a:t> and connect them using </a:t>
            </a:r>
            <a:r>
              <a:rPr lang="en-US" sz="1600" dirty="0" err="1">
                <a:solidFill>
                  <a:schemeClr val="bg1"/>
                </a:solidFill>
                <a:latin typeface="Times New Roman" panose="02020603050405020304" pitchFamily="18" charset="0"/>
                <a:cs typeface="Times New Roman" panose="02020603050405020304" pitchFamily="18" charset="0"/>
              </a:rPr>
              <a:t>folium.PolyLine</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1933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02205D65-C8D5-D176-AB30-DC03CBC46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C8EFB-DE2F-B9A0-5999-393CE498C406}"/>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Folium - Results</a:t>
            </a:r>
          </a:p>
        </p:txBody>
      </p:sp>
      <p:sp>
        <p:nvSpPr>
          <p:cNvPr id="12" name="Subtitle 2">
            <a:extLst>
              <a:ext uri="{FF2B5EF4-FFF2-40B4-BE49-F238E27FC236}">
                <a16:creationId xmlns:a16="http://schemas.microsoft.com/office/drawing/2014/main" id="{842168F9-FF82-A9E1-2759-B40A9CA60A80}"/>
              </a:ext>
            </a:extLst>
          </p:cNvPr>
          <p:cNvSpPr txBox="1">
            <a:spLocks/>
          </p:cNvSpPr>
          <p:nvPr/>
        </p:nvSpPr>
        <p:spPr>
          <a:xfrm>
            <a:off x="409686" y="1369806"/>
            <a:ext cx="11372628" cy="5141061"/>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solidFill>
                <a:schemeClr val="bg1"/>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29C24BF1-F4CF-E303-48E3-3E2465280386}"/>
              </a:ext>
            </a:extLst>
          </p:cNvPr>
          <p:cNvGrpSpPr/>
          <p:nvPr/>
        </p:nvGrpSpPr>
        <p:grpSpPr>
          <a:xfrm>
            <a:off x="511371" y="1666949"/>
            <a:ext cx="4584095" cy="2440194"/>
            <a:chOff x="538238" y="1379067"/>
            <a:chExt cx="4660479" cy="2398907"/>
          </a:xfrm>
        </p:grpSpPr>
        <p:pic>
          <p:nvPicPr>
            <p:cNvPr id="3" name="Picture 2">
              <a:extLst>
                <a:ext uri="{FF2B5EF4-FFF2-40B4-BE49-F238E27FC236}">
                  <a16:creationId xmlns:a16="http://schemas.microsoft.com/office/drawing/2014/main" id="{F9097F7C-B2F8-CE15-07BC-CFDE471DF564}"/>
                </a:ext>
              </a:extLst>
            </p:cNvPr>
            <p:cNvPicPr>
              <a:picLocks noChangeAspect="1"/>
            </p:cNvPicPr>
            <p:nvPr/>
          </p:nvPicPr>
          <p:blipFill rotWithShape="1">
            <a:blip r:embed="rId2"/>
            <a:srcRect l="14863"/>
            <a:stretch/>
          </p:blipFill>
          <p:spPr>
            <a:xfrm>
              <a:off x="538238" y="1379067"/>
              <a:ext cx="2169091" cy="11900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A9F2D88F-84BF-9166-DC4D-2A034644BB54}"/>
                </a:ext>
              </a:extLst>
            </p:cNvPr>
            <p:cNvPicPr>
              <a:picLocks noChangeAspect="1"/>
            </p:cNvPicPr>
            <p:nvPr/>
          </p:nvPicPr>
          <p:blipFill>
            <a:blip r:embed="rId3"/>
            <a:stretch>
              <a:fillRect/>
            </a:stretch>
          </p:blipFill>
          <p:spPr>
            <a:xfrm>
              <a:off x="3170814" y="1396484"/>
              <a:ext cx="2027903" cy="118908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F32ED741-89EF-B5A2-63C8-D024A5793F91}"/>
                </a:ext>
              </a:extLst>
            </p:cNvPr>
            <p:cNvPicPr>
              <a:picLocks noChangeAspect="1"/>
            </p:cNvPicPr>
            <p:nvPr/>
          </p:nvPicPr>
          <p:blipFill>
            <a:blip r:embed="rId4"/>
            <a:stretch>
              <a:fillRect/>
            </a:stretch>
          </p:blipFill>
          <p:spPr>
            <a:xfrm>
              <a:off x="2887971" y="2917814"/>
              <a:ext cx="720675" cy="86016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F63BA922-1F4A-F7D3-76C2-67E6A7D5027A}"/>
                </a:ext>
              </a:extLst>
            </p:cNvPr>
            <p:cNvPicPr>
              <a:picLocks noChangeAspect="1"/>
            </p:cNvPicPr>
            <p:nvPr/>
          </p:nvPicPr>
          <p:blipFill>
            <a:blip r:embed="rId5"/>
            <a:stretch>
              <a:fillRect/>
            </a:stretch>
          </p:blipFill>
          <p:spPr>
            <a:xfrm>
              <a:off x="3896101" y="2917814"/>
              <a:ext cx="1140596" cy="852613"/>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Arrow Connector 6">
              <a:extLst>
                <a:ext uri="{FF2B5EF4-FFF2-40B4-BE49-F238E27FC236}">
                  <a16:creationId xmlns:a16="http://schemas.microsoft.com/office/drawing/2014/main" id="{5CF139EF-BE66-AACB-6421-847F8C9BFB55}"/>
                </a:ext>
              </a:extLst>
            </p:cNvPr>
            <p:cNvCxnSpPr>
              <a:cxnSpLocks/>
            </p:cNvCxnSpPr>
            <p:nvPr/>
          </p:nvCxnSpPr>
          <p:spPr>
            <a:xfrm flipV="1">
              <a:off x="2258603" y="2116667"/>
              <a:ext cx="2541997" cy="25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6CD8B3A-CBF7-91E3-282E-BDE6B9B8966A}"/>
                </a:ext>
              </a:extLst>
            </p:cNvPr>
            <p:cNvCxnSpPr>
              <a:cxnSpLocks/>
            </p:cNvCxnSpPr>
            <p:nvPr/>
          </p:nvCxnSpPr>
          <p:spPr>
            <a:xfrm flipH="1">
              <a:off x="4466399" y="2214842"/>
              <a:ext cx="252984" cy="10032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10F7A27-96E2-3026-D6BB-F1434046122F}"/>
              </a:ext>
            </a:extLst>
          </p:cNvPr>
          <p:cNvGrpSpPr/>
          <p:nvPr/>
        </p:nvGrpSpPr>
        <p:grpSpPr>
          <a:xfrm>
            <a:off x="5921133" y="710692"/>
            <a:ext cx="6002553" cy="2682647"/>
            <a:chOff x="21742" y="1556792"/>
            <a:chExt cx="11599093" cy="4752528"/>
          </a:xfrm>
        </p:grpSpPr>
        <p:pic>
          <p:nvPicPr>
            <p:cNvPr id="22" name="Picture 21">
              <a:extLst>
                <a:ext uri="{FF2B5EF4-FFF2-40B4-BE49-F238E27FC236}">
                  <a16:creationId xmlns:a16="http://schemas.microsoft.com/office/drawing/2014/main" id="{CDBF93C6-02C4-9349-B94A-9530D2090A46}"/>
                </a:ext>
              </a:extLst>
            </p:cNvPr>
            <p:cNvPicPr>
              <a:picLocks noChangeAspect="1"/>
            </p:cNvPicPr>
            <p:nvPr/>
          </p:nvPicPr>
          <p:blipFill rotWithShape="1">
            <a:blip r:embed="rId6"/>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 name="Picture 22">
              <a:extLst>
                <a:ext uri="{FF2B5EF4-FFF2-40B4-BE49-F238E27FC236}">
                  <a16:creationId xmlns:a16="http://schemas.microsoft.com/office/drawing/2014/main" id="{7B3C274F-0B12-8EA4-0B68-A46734463099}"/>
                </a:ext>
              </a:extLst>
            </p:cNvPr>
            <p:cNvPicPr>
              <a:picLocks noChangeAspect="1"/>
            </p:cNvPicPr>
            <p:nvPr/>
          </p:nvPicPr>
          <p:blipFill rotWithShape="1">
            <a:blip r:embed="rId7"/>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 name="Picture 23">
              <a:extLst>
                <a:ext uri="{FF2B5EF4-FFF2-40B4-BE49-F238E27FC236}">
                  <a16:creationId xmlns:a16="http://schemas.microsoft.com/office/drawing/2014/main" id="{4926B2C5-9601-F7EE-72D6-2E7DB20B118B}"/>
                </a:ext>
              </a:extLst>
            </p:cNvPr>
            <p:cNvPicPr>
              <a:picLocks noChangeAspect="1"/>
            </p:cNvPicPr>
            <p:nvPr/>
          </p:nvPicPr>
          <p:blipFill rotWithShape="1">
            <a:blip r:embed="rId8"/>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5" name="Picture 24">
              <a:extLst>
                <a:ext uri="{FF2B5EF4-FFF2-40B4-BE49-F238E27FC236}">
                  <a16:creationId xmlns:a16="http://schemas.microsoft.com/office/drawing/2014/main" id="{5C4FA771-8022-33B9-C23D-8F4F47C595F6}"/>
                </a:ext>
              </a:extLst>
            </p:cNvPr>
            <p:cNvPicPr>
              <a:picLocks noChangeAspect="1"/>
            </p:cNvPicPr>
            <p:nvPr/>
          </p:nvPicPr>
          <p:blipFill>
            <a:blip r:embed="rId9"/>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6" name="Picture 25">
              <a:extLst>
                <a:ext uri="{FF2B5EF4-FFF2-40B4-BE49-F238E27FC236}">
                  <a16:creationId xmlns:a16="http://schemas.microsoft.com/office/drawing/2014/main" id="{1CFD69D8-EB68-7A7C-9B26-9813E544596D}"/>
                </a:ext>
              </a:extLst>
            </p:cNvPr>
            <p:cNvPicPr>
              <a:picLocks noChangeAspect="1"/>
            </p:cNvPicPr>
            <p:nvPr/>
          </p:nvPicPr>
          <p:blipFill>
            <a:blip r:embed="rId10"/>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27" name="Straight Arrow Connector 26">
              <a:extLst>
                <a:ext uri="{FF2B5EF4-FFF2-40B4-BE49-F238E27FC236}">
                  <a16:creationId xmlns:a16="http://schemas.microsoft.com/office/drawing/2014/main" id="{8D2E3E10-3627-6FAF-205B-47A0CBC7854A}"/>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D00813C-ED15-5940-175B-F695E6D8423A}"/>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567A5A-0DCD-45E9-5E14-68E4562021B7}"/>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37918E6-13B1-C493-11E6-DCD664B4AA49}"/>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30" name="TextBox 29">
                  <a:extLst>
                    <a:ext uri="{FF2B5EF4-FFF2-40B4-BE49-F238E27FC236}">
                      <a16:creationId xmlns:a16="http://schemas.microsoft.com/office/drawing/2014/main" id="{B37918E6-13B1-C493-11E6-DCD664B4AA49}"/>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11"/>
                  <a:stretch>
                    <a:fillRect l="-44000" r="-92000" b="-70588"/>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36DCC13D-3670-7160-6265-9ABEE154946A}"/>
                </a:ext>
              </a:extLst>
            </p:cNvPr>
            <p:cNvSpPr txBox="1"/>
            <p:nvPr/>
          </p:nvSpPr>
          <p:spPr>
            <a:xfrm>
              <a:off x="6633383" y="3532366"/>
              <a:ext cx="4957124" cy="422986"/>
            </a:xfrm>
            <a:prstGeom prst="rect">
              <a:avLst/>
            </a:prstGeom>
            <a:noFill/>
          </p:spPr>
          <p:txBody>
            <a:bodyPr wrap="square" rtlCol="0">
              <a:spAutoFit/>
            </a:bodyPr>
            <a:lstStyle/>
            <a:p>
              <a:pPr algn="ctr"/>
              <a:r>
                <a:rPr lang="en-GB" sz="1200" dirty="0">
                  <a:solidFill>
                    <a:schemeClr val="bg1"/>
                  </a:solidFill>
                  <a:latin typeface="Times New Roman" panose="02020603050405020304" pitchFamily="18" charset="0"/>
                  <a:cs typeface="Times New Roman" panose="02020603050405020304" pitchFamily="18" charset="0"/>
                </a:rPr>
                <a:t>CCAFS SLC-40 and CCAFS LC-40</a:t>
              </a:r>
            </a:p>
          </p:txBody>
        </p:sp>
        <p:sp>
          <p:nvSpPr>
            <p:cNvPr id="32" name="TextBox 31">
              <a:extLst>
                <a:ext uri="{FF2B5EF4-FFF2-40B4-BE49-F238E27FC236}">
                  <a16:creationId xmlns:a16="http://schemas.microsoft.com/office/drawing/2014/main" id="{33018C78-CFE0-2641-5D42-A8F74E3ED097}"/>
                </a:ext>
              </a:extLst>
            </p:cNvPr>
            <p:cNvSpPr txBox="1"/>
            <p:nvPr/>
          </p:nvSpPr>
          <p:spPr>
            <a:xfrm>
              <a:off x="2784170" y="4124353"/>
              <a:ext cx="2136097" cy="422986"/>
            </a:xfrm>
            <a:prstGeom prst="rect">
              <a:avLst/>
            </a:prstGeom>
            <a:noFill/>
          </p:spPr>
          <p:txBody>
            <a:bodyPr wrap="square" rtlCol="0">
              <a:spAutoFit/>
            </a:bodyPr>
            <a:lstStyle/>
            <a:p>
              <a:pPr algn="ctr"/>
              <a:r>
                <a:rPr lang="en-GB" sz="1200" dirty="0">
                  <a:solidFill>
                    <a:schemeClr val="bg1"/>
                  </a:solidFill>
                  <a:latin typeface="Times New Roman" panose="02020603050405020304" pitchFamily="18" charset="0"/>
                  <a:cs typeface="Times New Roman" panose="02020603050405020304" pitchFamily="18" charset="0"/>
                </a:rPr>
                <a:t>KSC LC-39A</a:t>
              </a:r>
            </a:p>
          </p:txBody>
        </p:sp>
        <p:sp>
          <p:nvSpPr>
            <p:cNvPr id="33" name="TextBox 32">
              <a:extLst>
                <a:ext uri="{FF2B5EF4-FFF2-40B4-BE49-F238E27FC236}">
                  <a16:creationId xmlns:a16="http://schemas.microsoft.com/office/drawing/2014/main" id="{9DA145AA-8A32-6202-9877-F8FDBD4B9089}"/>
                </a:ext>
              </a:extLst>
            </p:cNvPr>
            <p:cNvSpPr txBox="1"/>
            <p:nvPr/>
          </p:nvSpPr>
          <p:spPr>
            <a:xfrm>
              <a:off x="21742" y="3931114"/>
              <a:ext cx="2314307" cy="422986"/>
            </a:xfrm>
            <a:prstGeom prst="rect">
              <a:avLst/>
            </a:prstGeom>
            <a:noFill/>
          </p:spPr>
          <p:txBody>
            <a:bodyPr wrap="square" rtlCol="0">
              <a:spAutoFit/>
            </a:bodyPr>
            <a:lstStyle/>
            <a:p>
              <a:pPr algn="ctr"/>
              <a:r>
                <a:rPr lang="en-GB" sz="1200" dirty="0">
                  <a:solidFill>
                    <a:schemeClr val="bg1"/>
                  </a:solidFill>
                  <a:latin typeface="Times New Roman" panose="02020603050405020304" pitchFamily="18" charset="0"/>
                  <a:cs typeface="Times New Roman" panose="02020603050405020304" pitchFamily="18" charset="0"/>
                </a:rPr>
                <a:t>VAFB SLC-4E</a:t>
              </a:r>
            </a:p>
          </p:txBody>
        </p:sp>
      </p:grpSp>
      <p:grpSp>
        <p:nvGrpSpPr>
          <p:cNvPr id="34" name="Group 33">
            <a:extLst>
              <a:ext uri="{FF2B5EF4-FFF2-40B4-BE49-F238E27FC236}">
                <a16:creationId xmlns:a16="http://schemas.microsoft.com/office/drawing/2014/main" id="{EED1BAD4-6FE3-349F-EEFB-EA813EEFE7C3}"/>
              </a:ext>
            </a:extLst>
          </p:cNvPr>
          <p:cNvGrpSpPr/>
          <p:nvPr/>
        </p:nvGrpSpPr>
        <p:grpSpPr>
          <a:xfrm>
            <a:off x="2644911" y="4307269"/>
            <a:ext cx="8348133" cy="2361850"/>
            <a:chOff x="479376" y="1245590"/>
            <a:chExt cx="11315370" cy="5003597"/>
          </a:xfrm>
        </p:grpSpPr>
        <p:pic>
          <p:nvPicPr>
            <p:cNvPr id="35" name="Picture 34">
              <a:extLst>
                <a:ext uri="{FF2B5EF4-FFF2-40B4-BE49-F238E27FC236}">
                  <a16:creationId xmlns:a16="http://schemas.microsoft.com/office/drawing/2014/main" id="{8349D921-A03A-BE2A-5A21-02D579B4541B}"/>
                </a:ext>
              </a:extLst>
            </p:cNvPr>
            <p:cNvPicPr>
              <a:picLocks noChangeAspect="1"/>
            </p:cNvPicPr>
            <p:nvPr/>
          </p:nvPicPr>
          <p:blipFill>
            <a:blip r:embed="rId1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6" name="Picture 35">
              <a:extLst>
                <a:ext uri="{FF2B5EF4-FFF2-40B4-BE49-F238E27FC236}">
                  <a16:creationId xmlns:a16="http://schemas.microsoft.com/office/drawing/2014/main" id="{FD03C44B-D975-74AF-31B6-028A6A14232C}"/>
                </a:ext>
              </a:extLst>
            </p:cNvPr>
            <p:cNvPicPr>
              <a:picLocks noChangeAspect="1"/>
            </p:cNvPicPr>
            <p:nvPr/>
          </p:nvPicPr>
          <p:blipFill>
            <a:blip r:embed="rId1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7" name="Picture 36">
              <a:extLst>
                <a:ext uri="{FF2B5EF4-FFF2-40B4-BE49-F238E27FC236}">
                  <a16:creationId xmlns:a16="http://schemas.microsoft.com/office/drawing/2014/main" id="{B1919E4B-114F-0F41-39B9-C18E91AAD707}"/>
                </a:ext>
              </a:extLst>
            </p:cNvPr>
            <p:cNvPicPr>
              <a:picLocks noChangeAspect="1"/>
            </p:cNvPicPr>
            <p:nvPr/>
          </p:nvPicPr>
          <p:blipFill>
            <a:blip r:embed="rId1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1388051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EEDC5B0E-C992-4C96-F898-3AC33BB40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7BB94-2133-DB8E-CB42-5484027E95A7}"/>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err="1">
                <a:solidFill>
                  <a:schemeClr val="bg1"/>
                </a:solidFill>
                <a:latin typeface="Calibri" panose="020F0502020204030204" pitchFamily="34" charset="0"/>
                <a:ea typeface="Calibri" panose="020F0502020204030204" pitchFamily="34" charset="0"/>
                <a:cs typeface="Calibri" panose="020F0502020204030204" pitchFamily="34" charset="0"/>
              </a:rPr>
              <a:t>Plotly</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Dash Dashboard</a:t>
            </a:r>
          </a:p>
        </p:txBody>
      </p:sp>
      <p:sp>
        <p:nvSpPr>
          <p:cNvPr id="3" name="Subtitle 2">
            <a:extLst>
              <a:ext uri="{FF2B5EF4-FFF2-40B4-BE49-F238E27FC236}">
                <a16:creationId xmlns:a16="http://schemas.microsoft.com/office/drawing/2014/main" id="{2F20CED6-ADAC-581B-834D-6D09EA8220A4}"/>
              </a:ext>
            </a:extLst>
          </p:cNvPr>
          <p:cNvSpPr txBox="1">
            <a:spLocks/>
          </p:cNvSpPr>
          <p:nvPr/>
        </p:nvSpPr>
        <p:spPr>
          <a:xfrm>
            <a:off x="409687" y="1369807"/>
            <a:ext cx="4568713" cy="3092126"/>
          </a:xfrm>
          <a:prstGeom prst="rect">
            <a:avLst/>
          </a:prstGeom>
        </p:spPr>
        <p:txBody>
          <a:bodyPr>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solidFill>
                  <a:schemeClr val="bg1"/>
                </a:solidFill>
                <a:latin typeface="Times New Roman" panose="02020603050405020304" pitchFamily="18" charset="0"/>
                <a:cs typeface="Times New Roman" panose="02020603050405020304" pitchFamily="18" charset="0"/>
              </a:rPr>
              <a:t>Plotly</a:t>
            </a:r>
            <a:r>
              <a:rPr lang="en-US" sz="1600" b="1" dirty="0">
                <a:solidFill>
                  <a:schemeClr val="bg1"/>
                </a:solidFill>
                <a:latin typeface="Times New Roman" panose="02020603050405020304" pitchFamily="18" charset="0"/>
                <a:cs typeface="Times New Roman" panose="02020603050405020304" pitchFamily="18" charset="0"/>
              </a:rPr>
              <a:t> Dash Visualizations</a:t>
            </a:r>
          </a:p>
          <a:p>
            <a:r>
              <a:rPr lang="en-US" sz="1600" b="1" dirty="0">
                <a:solidFill>
                  <a:schemeClr val="bg1"/>
                </a:solidFill>
                <a:latin typeface="Times New Roman" panose="02020603050405020304" pitchFamily="18" charset="0"/>
                <a:cs typeface="Times New Roman" panose="02020603050405020304" pitchFamily="18" charset="0"/>
              </a:rPr>
              <a:t>Pie Chart (</a:t>
            </a:r>
            <a:r>
              <a:rPr lang="en-US" sz="1600" b="1" dirty="0" err="1">
                <a:solidFill>
                  <a:schemeClr val="bg1"/>
                </a:solidFill>
                <a:latin typeface="Times New Roman" panose="02020603050405020304" pitchFamily="18" charset="0"/>
                <a:cs typeface="Times New Roman" panose="02020603050405020304" pitchFamily="18" charset="0"/>
              </a:rPr>
              <a:t>px.pie</a:t>
            </a:r>
            <a:r>
              <a:rPr lang="en-US" sz="1600" b="1"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Shows total successful launches per site.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Can be filtered with </a:t>
            </a:r>
            <a:r>
              <a:rPr lang="en-US" sz="1600" dirty="0" err="1">
                <a:solidFill>
                  <a:schemeClr val="bg1"/>
                </a:solidFill>
                <a:latin typeface="Times New Roman" panose="02020603050405020304" pitchFamily="18" charset="0"/>
                <a:cs typeface="Times New Roman" panose="02020603050405020304" pitchFamily="18" charset="0"/>
              </a:rPr>
              <a:t>dcc.Dropdown</a:t>
            </a:r>
            <a:r>
              <a:rPr lang="en-US" sz="1600" dirty="0">
                <a:solidFill>
                  <a:schemeClr val="bg1"/>
                </a:solidFill>
                <a:latin typeface="Times New Roman" panose="02020603050405020304" pitchFamily="18" charset="0"/>
                <a:cs typeface="Times New Roman" panose="02020603050405020304" pitchFamily="18" charset="0"/>
              </a:rPr>
              <a:t>() to view success/failure ratios.</a:t>
            </a:r>
          </a:p>
          <a:p>
            <a:r>
              <a:rPr lang="en-US" sz="1600" b="1" dirty="0">
                <a:solidFill>
                  <a:schemeClr val="bg1"/>
                </a:solidFill>
                <a:latin typeface="Times New Roman" panose="02020603050405020304" pitchFamily="18" charset="0"/>
                <a:cs typeface="Times New Roman" panose="02020603050405020304" pitchFamily="18" charset="0"/>
              </a:rPr>
              <a:t>Scatter Plot (</a:t>
            </a:r>
            <a:r>
              <a:rPr lang="en-US" sz="1600" b="1" dirty="0" err="1">
                <a:solidFill>
                  <a:schemeClr val="bg1"/>
                </a:solidFill>
                <a:latin typeface="Times New Roman" panose="02020603050405020304" pitchFamily="18" charset="0"/>
                <a:cs typeface="Times New Roman" panose="02020603050405020304" pitchFamily="18" charset="0"/>
              </a:rPr>
              <a:t>px.scatter</a:t>
            </a:r>
            <a:r>
              <a:rPr lang="en-US" sz="1600" b="1"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Displays correlation between success and payload mass (kg).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Can be filtered by payload range (</a:t>
            </a:r>
            <a:r>
              <a:rPr lang="en-US" sz="1600" dirty="0" err="1">
                <a:solidFill>
                  <a:schemeClr val="bg1"/>
                </a:solidFill>
                <a:latin typeface="Times New Roman" panose="02020603050405020304" pitchFamily="18" charset="0"/>
                <a:cs typeface="Times New Roman" panose="02020603050405020304" pitchFamily="18" charset="0"/>
              </a:rPr>
              <a:t>RangeSlider</a:t>
            </a:r>
            <a:r>
              <a:rPr lang="en-US" sz="1600" dirty="0">
                <a:solidFill>
                  <a:schemeClr val="bg1"/>
                </a:solidFill>
                <a:latin typeface="Times New Roman" panose="02020603050405020304" pitchFamily="18" charset="0"/>
                <a:cs typeface="Times New Roman" panose="02020603050405020304" pitchFamily="18" charset="0"/>
              </a:rPr>
              <a:t>()) and booster version.</a:t>
            </a:r>
          </a:p>
        </p:txBody>
      </p:sp>
      <p:pic>
        <p:nvPicPr>
          <p:cNvPr id="4" name="Picture 3">
            <a:extLst>
              <a:ext uri="{FF2B5EF4-FFF2-40B4-BE49-F238E27FC236}">
                <a16:creationId xmlns:a16="http://schemas.microsoft.com/office/drawing/2014/main" id="{AB154268-1EC9-A881-87E3-C6A721AE49F9}"/>
              </a:ext>
            </a:extLst>
          </p:cNvPr>
          <p:cNvPicPr>
            <a:picLocks noChangeAspect="1"/>
          </p:cNvPicPr>
          <p:nvPr/>
        </p:nvPicPr>
        <p:blipFill>
          <a:blip r:embed="rId2"/>
          <a:stretch>
            <a:fillRect/>
          </a:stretch>
        </p:blipFill>
        <p:spPr>
          <a:xfrm>
            <a:off x="5920871" y="407958"/>
            <a:ext cx="2749078" cy="1583491"/>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56759C51-1A09-6979-5BF6-6DB59B876725}"/>
              </a:ext>
            </a:extLst>
          </p:cNvPr>
          <p:cNvPicPr>
            <a:picLocks noChangeAspect="1"/>
          </p:cNvPicPr>
          <p:nvPr/>
        </p:nvPicPr>
        <p:blipFill>
          <a:blip r:embed="rId3"/>
          <a:stretch>
            <a:fillRect/>
          </a:stretch>
        </p:blipFill>
        <p:spPr>
          <a:xfrm>
            <a:off x="9021134" y="407958"/>
            <a:ext cx="2689156" cy="1583491"/>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Subtitle 2">
            <a:extLst>
              <a:ext uri="{FF2B5EF4-FFF2-40B4-BE49-F238E27FC236}">
                <a16:creationId xmlns:a16="http://schemas.microsoft.com/office/drawing/2014/main" id="{0EB8386C-DE4C-625C-C5ED-D35C44CA485F}"/>
              </a:ext>
            </a:extLst>
          </p:cNvPr>
          <p:cNvSpPr txBox="1">
            <a:spLocks/>
          </p:cNvSpPr>
          <p:nvPr/>
        </p:nvSpPr>
        <p:spPr>
          <a:xfrm>
            <a:off x="409687" y="4275667"/>
            <a:ext cx="4568713" cy="2861733"/>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Launch Outcome vs. Payload</a:t>
            </a:r>
          </a:p>
          <a:p>
            <a:r>
              <a:rPr lang="en-US" sz="1500" dirty="0">
                <a:solidFill>
                  <a:schemeClr val="bg1"/>
                </a:solidFill>
                <a:latin typeface="Times New Roman" panose="02020603050405020304" pitchFamily="18" charset="0"/>
                <a:cs typeface="Times New Roman" panose="02020603050405020304" pitchFamily="18" charset="0"/>
              </a:rPr>
              <a:t>Data is split into two ranges: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0–4000 kg (low payloads)</a:t>
            </a:r>
          </a:p>
          <a:p>
            <a:pPr marL="285750" indent="-285750">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4000–10,000 kg (massive payloads)</a:t>
            </a:r>
          </a:p>
          <a:p>
            <a:r>
              <a:rPr lang="en-US" sz="1500" dirty="0">
                <a:solidFill>
                  <a:schemeClr val="bg1"/>
                </a:solidFill>
                <a:latin typeface="Times New Roman" panose="02020603050405020304" pitchFamily="18" charset="0"/>
                <a:cs typeface="Times New Roman" panose="02020603050405020304" pitchFamily="18" charset="0"/>
              </a:rPr>
              <a:t>Success rates are lower for massive payloads.</a:t>
            </a:r>
          </a:p>
          <a:p>
            <a:r>
              <a:rPr lang="en-US" sz="1500" dirty="0">
                <a:solidFill>
                  <a:schemeClr val="bg1"/>
                </a:solidFill>
                <a:latin typeface="Times New Roman" panose="02020603050405020304" pitchFamily="18" charset="0"/>
                <a:cs typeface="Times New Roman" panose="02020603050405020304" pitchFamily="18" charset="0"/>
              </a:rPr>
              <a:t>Booster types v1.0 and B5 were not used for massive payloads.</a:t>
            </a:r>
          </a:p>
        </p:txBody>
      </p:sp>
      <p:grpSp>
        <p:nvGrpSpPr>
          <p:cNvPr id="10" name="Group 9">
            <a:extLst>
              <a:ext uri="{FF2B5EF4-FFF2-40B4-BE49-F238E27FC236}">
                <a16:creationId xmlns:a16="http://schemas.microsoft.com/office/drawing/2014/main" id="{6565353C-A4B8-770E-3B50-89334EF6DD53}"/>
              </a:ext>
            </a:extLst>
          </p:cNvPr>
          <p:cNvGrpSpPr/>
          <p:nvPr/>
        </p:nvGrpSpPr>
        <p:grpSpPr>
          <a:xfrm>
            <a:off x="5139267" y="2387600"/>
            <a:ext cx="6942011" cy="4165599"/>
            <a:chOff x="526924" y="1873303"/>
            <a:chExt cx="10891409" cy="4984697"/>
          </a:xfrm>
        </p:grpSpPr>
        <p:pic>
          <p:nvPicPr>
            <p:cNvPr id="7" name="Picture 6">
              <a:extLst>
                <a:ext uri="{FF2B5EF4-FFF2-40B4-BE49-F238E27FC236}">
                  <a16:creationId xmlns:a16="http://schemas.microsoft.com/office/drawing/2014/main" id="{7968523F-9785-CA2B-2375-5820A0D0AC16}"/>
                </a:ext>
              </a:extLst>
            </p:cNvPr>
            <p:cNvPicPr>
              <a:picLocks noChangeAspect="1"/>
            </p:cNvPicPr>
            <p:nvPr/>
          </p:nvPicPr>
          <p:blipFill rotWithShape="1">
            <a:blip r:embed="rId4"/>
            <a:srcRect t="2311"/>
            <a:stretch/>
          </p:blipFill>
          <p:spPr>
            <a:xfrm>
              <a:off x="7325160" y="1873303"/>
              <a:ext cx="4070973" cy="221937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4CA1DBFE-DB98-F9A2-1A4B-70F7BBF3FB84}"/>
                </a:ext>
              </a:extLst>
            </p:cNvPr>
            <p:cNvPicPr>
              <a:picLocks noChangeAspect="1"/>
            </p:cNvPicPr>
            <p:nvPr/>
          </p:nvPicPr>
          <p:blipFill rotWithShape="1">
            <a:blip r:embed="rId5"/>
            <a:srcRect b="3555"/>
            <a:stretch/>
          </p:blipFill>
          <p:spPr>
            <a:xfrm>
              <a:off x="7355728" y="4638621"/>
              <a:ext cx="4062605" cy="221937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7E2CAF6C-5951-B493-C966-2780439AC92A}"/>
                </a:ext>
              </a:extLst>
            </p:cNvPr>
            <p:cNvPicPr>
              <a:picLocks noChangeAspect="1"/>
            </p:cNvPicPr>
            <p:nvPr/>
          </p:nvPicPr>
          <p:blipFill>
            <a:blip r:embed="rId6"/>
            <a:stretch>
              <a:fillRect/>
            </a:stretch>
          </p:blipFill>
          <p:spPr>
            <a:xfrm>
              <a:off x="526924" y="1950277"/>
              <a:ext cx="5325699" cy="277814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7028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90B7228F-2EF4-4302-1A93-A47DCE55C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62A37-1838-4DB3-D734-957723FB56E3}"/>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Predictive Analysis</a:t>
            </a:r>
          </a:p>
        </p:txBody>
      </p:sp>
      <p:sp>
        <p:nvSpPr>
          <p:cNvPr id="12" name="Subtitle 2">
            <a:extLst>
              <a:ext uri="{FF2B5EF4-FFF2-40B4-BE49-F238E27FC236}">
                <a16:creationId xmlns:a16="http://schemas.microsoft.com/office/drawing/2014/main" id="{1A90FB6D-2549-0968-46D5-741B4D0FD26D}"/>
              </a:ext>
            </a:extLst>
          </p:cNvPr>
          <p:cNvSpPr txBox="1">
            <a:spLocks/>
          </p:cNvSpPr>
          <p:nvPr/>
        </p:nvSpPr>
        <p:spPr>
          <a:xfrm>
            <a:off x="409686" y="1369806"/>
            <a:ext cx="11372628" cy="5141061"/>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1AF8DD99-DDD9-C607-6609-47CACD4AAB7D}"/>
              </a:ext>
            </a:extLst>
          </p:cNvPr>
          <p:cNvGrpSpPr/>
          <p:nvPr/>
        </p:nvGrpSpPr>
        <p:grpSpPr>
          <a:xfrm>
            <a:off x="404812" y="1382537"/>
            <a:ext cx="11019780" cy="4854776"/>
            <a:chOff x="404812" y="2085331"/>
            <a:chExt cx="11019780" cy="4151981"/>
          </a:xfrm>
        </p:grpSpPr>
        <p:sp>
          <p:nvSpPr>
            <p:cNvPr id="4" name="Text Placeholder 5">
              <a:extLst>
                <a:ext uri="{FF2B5EF4-FFF2-40B4-BE49-F238E27FC236}">
                  <a16:creationId xmlns:a16="http://schemas.microsoft.com/office/drawing/2014/main" id="{7922FFF2-3425-FEE0-6767-D29C91A52B92}"/>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latin typeface="Times New Roman" panose="02020603050405020304" pitchFamily="18" charset="0"/>
                  <a:cs typeface="Times New Roman" panose="02020603050405020304" pitchFamily="18" charset="0"/>
                </a:rPr>
                <a:t>Model Development</a:t>
              </a:r>
            </a:p>
          </p:txBody>
        </p:sp>
        <p:sp>
          <p:nvSpPr>
            <p:cNvPr id="5" name="Text Placeholder 4">
              <a:extLst>
                <a:ext uri="{FF2B5EF4-FFF2-40B4-BE49-F238E27FC236}">
                  <a16:creationId xmlns:a16="http://schemas.microsoft.com/office/drawing/2014/main" id="{245635CA-CAB8-9E88-3BF4-97D1BDC8824F}"/>
                </a:ext>
              </a:extLst>
            </p:cNvPr>
            <p:cNvSpPr txBox="1">
              <a:spLocks/>
            </p:cNvSpPr>
            <p:nvPr/>
          </p:nvSpPr>
          <p:spPr>
            <a:xfrm>
              <a:off x="404812" y="3242613"/>
              <a:ext cx="3314923" cy="299469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latin typeface="Times New Roman" panose="02020603050405020304" pitchFamily="18" charset="0"/>
                  <a:cs typeface="Times New Roman" panose="02020603050405020304" pitchFamily="18" charset="0"/>
                </a:rPr>
                <a:t>To prepare the dataset for model development:</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Load dataset		</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Perform necessary data transformations (standardise and pre-process)</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Split data into training and test data sets, using </a:t>
              </a:r>
              <a:r>
                <a:rPr lang="en-GB" sz="1400" b="0" dirty="0">
                  <a:effectLst/>
                  <a:latin typeface="Times New Roman" panose="02020603050405020304" pitchFamily="18" charset="0"/>
                  <a:cs typeface="Times New Roman" panose="02020603050405020304" pitchFamily="18" charset="0"/>
                </a:rPr>
                <a:t>train_test_split</a:t>
              </a:r>
              <a:r>
                <a:rPr lang="en-GB" sz="1400" dirty="0">
                  <a:latin typeface="Times New Roman" panose="02020603050405020304" pitchFamily="18" charset="0"/>
                  <a:cs typeface="Times New Roman" panose="02020603050405020304" pitchFamily="18" charset="0"/>
                </a:rPr>
                <a:t>()</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Decide which type of machine learning algorithms are most appropriate</a:t>
              </a:r>
            </a:p>
            <a:p>
              <a:r>
                <a:rPr lang="en-GB" sz="1400" dirty="0">
                  <a:latin typeface="Times New Roman" panose="02020603050405020304" pitchFamily="18" charset="0"/>
                  <a:cs typeface="Times New Roman" panose="02020603050405020304" pitchFamily="18" charset="0"/>
                </a:rPr>
                <a:t>For each chosen algorithm:</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Create a GridSearchCV object and a dictionary of parameters</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Fit the object to the parameters</a:t>
              </a:r>
            </a:p>
            <a:p>
              <a:pPr marL="463550" lvl="1" indent="-285750">
                <a:buClr>
                  <a:schemeClr val="bg1"/>
                </a:buCl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Use the training data set to train the model</a:t>
              </a:r>
            </a:p>
          </p:txBody>
        </p:sp>
        <p:sp>
          <p:nvSpPr>
            <p:cNvPr id="6" name="Text Placeholder 7">
              <a:extLst>
                <a:ext uri="{FF2B5EF4-FFF2-40B4-BE49-F238E27FC236}">
                  <a16:creationId xmlns:a16="http://schemas.microsoft.com/office/drawing/2014/main" id="{5EA6BBD8-0073-A81A-BE58-B03B38D1B44C}"/>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latin typeface="Times New Roman" panose="02020603050405020304" pitchFamily="18" charset="0"/>
                  <a:cs typeface="Times New Roman" panose="02020603050405020304" pitchFamily="18" charset="0"/>
                </a:rPr>
                <a:t>Model Evaluation</a:t>
              </a:r>
            </a:p>
          </p:txBody>
        </p:sp>
        <p:sp>
          <p:nvSpPr>
            <p:cNvPr id="7" name="Text Placeholder 6">
              <a:extLst>
                <a:ext uri="{FF2B5EF4-FFF2-40B4-BE49-F238E27FC236}">
                  <a16:creationId xmlns:a16="http://schemas.microsoft.com/office/drawing/2014/main" id="{885CCAB9-2568-ACE3-6FE8-16FD41062C68}"/>
                </a:ext>
              </a:extLst>
            </p:cNvPr>
            <p:cNvSpPr txBox="1">
              <a:spLocks/>
            </p:cNvSpPr>
            <p:nvPr/>
          </p:nvSpPr>
          <p:spPr>
            <a:xfrm>
              <a:off x="4371047" y="3242612"/>
              <a:ext cx="3237121" cy="299469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bg1"/>
                </a:buClr>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For each chosen algorithm:</a:t>
              </a:r>
            </a:p>
            <a:p>
              <a:pPr marL="463550" lvl="1" indent="-285750">
                <a:buClr>
                  <a:schemeClr val="bg1"/>
                </a:buClr>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Using the output GridSearchCV object:</a:t>
              </a:r>
            </a:p>
            <a:p>
              <a:pPr marL="647700" lvl="2" indent="-285750">
                <a:buClr>
                  <a:schemeClr val="bg1"/>
                </a:buClr>
              </a:pPr>
              <a:r>
                <a:rPr lang="en-GB" sz="1400" dirty="0">
                  <a:solidFill>
                    <a:schemeClr val="bg1"/>
                  </a:solidFill>
                  <a:latin typeface="Times New Roman" panose="02020603050405020304" pitchFamily="18" charset="0"/>
                  <a:cs typeface="Times New Roman" panose="02020603050405020304" pitchFamily="18" charset="0"/>
                </a:rPr>
                <a:t>Check the tuned hyperparameters (</a:t>
              </a:r>
              <a:r>
                <a:rPr lang="en-GB" sz="1400" dirty="0" err="1">
                  <a:solidFill>
                    <a:schemeClr val="bg1"/>
                  </a:solidFill>
                  <a:latin typeface="Times New Roman" panose="02020603050405020304" pitchFamily="18" charset="0"/>
                  <a:cs typeface="Times New Roman" panose="02020603050405020304" pitchFamily="18" charset="0"/>
                </a:rPr>
                <a:t>best_params</a:t>
              </a:r>
              <a:r>
                <a:rPr lang="en-GB" sz="1400" dirty="0">
                  <a:solidFill>
                    <a:schemeClr val="bg1"/>
                  </a:solidFill>
                  <a:latin typeface="Times New Roman" panose="02020603050405020304" pitchFamily="18" charset="0"/>
                  <a:cs typeface="Times New Roman" panose="02020603050405020304" pitchFamily="18" charset="0"/>
                </a:rPr>
                <a:t>_)</a:t>
              </a:r>
            </a:p>
            <a:p>
              <a:pPr marL="647700" lvl="2" indent="-285750">
                <a:buClr>
                  <a:schemeClr val="bg1"/>
                </a:buClr>
              </a:pPr>
              <a:r>
                <a:rPr lang="en-GB" sz="1400" dirty="0">
                  <a:solidFill>
                    <a:schemeClr val="bg1"/>
                  </a:solidFill>
                  <a:latin typeface="Times New Roman" panose="02020603050405020304" pitchFamily="18" charset="0"/>
                  <a:cs typeface="Times New Roman" panose="02020603050405020304" pitchFamily="18" charset="0"/>
                </a:rPr>
                <a:t>Check the accuracy (score and </a:t>
              </a:r>
              <a:r>
                <a:rPr lang="en-GB" sz="1400" dirty="0" err="1">
                  <a:solidFill>
                    <a:schemeClr val="bg1"/>
                  </a:solidFill>
                  <a:latin typeface="Times New Roman" panose="02020603050405020304" pitchFamily="18" charset="0"/>
                  <a:cs typeface="Times New Roman" panose="02020603050405020304" pitchFamily="18" charset="0"/>
                </a:rPr>
                <a:t>best_score</a:t>
              </a:r>
              <a:r>
                <a:rPr lang="en-GB" sz="1400" dirty="0">
                  <a:solidFill>
                    <a:schemeClr val="bg1"/>
                  </a:solidFill>
                  <a:latin typeface="Times New Roman" panose="02020603050405020304" pitchFamily="18" charset="0"/>
                  <a:cs typeface="Times New Roman" panose="02020603050405020304" pitchFamily="18" charset="0"/>
                </a:rPr>
                <a:t>_)</a:t>
              </a:r>
            </a:p>
            <a:p>
              <a:pPr marL="463550" lvl="1" indent="-285750">
                <a:buClr>
                  <a:schemeClr val="bg1"/>
                </a:buClr>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Plot and examine the Confusion Matrix</a:t>
              </a:r>
            </a:p>
            <a:p>
              <a:endParaRPr lang="en-GB" sz="1400" dirty="0">
                <a:solidFill>
                  <a:schemeClr val="bg1"/>
                </a:solidFill>
                <a:latin typeface="Times New Roman" panose="02020603050405020304" pitchFamily="18" charset="0"/>
                <a:cs typeface="Times New Roman" panose="02020603050405020304" pitchFamily="18" charset="0"/>
              </a:endParaRPr>
            </a:p>
          </p:txBody>
        </p:sp>
        <p:sp>
          <p:nvSpPr>
            <p:cNvPr id="8" name="Text Placeholder 9">
              <a:extLst>
                <a:ext uri="{FF2B5EF4-FFF2-40B4-BE49-F238E27FC236}">
                  <a16:creationId xmlns:a16="http://schemas.microsoft.com/office/drawing/2014/main" id="{B6D7769A-A5A2-ECF2-6E8C-9D8B2B55BF12}"/>
                </a:ext>
              </a:extLst>
            </p:cNvPr>
            <p:cNvSpPr txBox="1">
              <a:spLocks/>
            </p:cNvSpPr>
            <p:nvPr/>
          </p:nvSpPr>
          <p:spPr>
            <a:xfrm>
              <a:off x="8254555" y="2157861"/>
              <a:ext cx="2922648" cy="380129"/>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latin typeface="Times New Roman" panose="02020603050405020304" pitchFamily="18" charset="0"/>
                  <a:cs typeface="Times New Roman" panose="02020603050405020304" pitchFamily="18" charset="0"/>
                </a:rPr>
                <a:t>Finding the Best Classification Model</a:t>
              </a:r>
            </a:p>
          </p:txBody>
        </p:sp>
        <p:sp>
          <p:nvSpPr>
            <p:cNvPr id="9" name="Text Placeholder 8">
              <a:extLst>
                <a:ext uri="{FF2B5EF4-FFF2-40B4-BE49-F238E27FC236}">
                  <a16:creationId xmlns:a16="http://schemas.microsoft.com/office/drawing/2014/main" id="{8ACAB9A5-D9C9-1BF6-99D4-F4F010F9EA15}"/>
                </a:ext>
              </a:extLst>
            </p:cNvPr>
            <p:cNvSpPr txBox="1">
              <a:spLocks/>
            </p:cNvSpPr>
            <p:nvPr/>
          </p:nvSpPr>
          <p:spPr>
            <a:xfrm>
              <a:off x="8330755" y="3242612"/>
              <a:ext cx="3093837" cy="2994700"/>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Review the accuracy scores for all chosen algorithms</a:t>
              </a:r>
            </a:p>
            <a:p>
              <a:pPr marL="342900" indent="-342900">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The model with the highest accuracy score is determined as the best performing model</a:t>
              </a:r>
            </a:p>
          </p:txBody>
        </p:sp>
        <p:sp>
          <p:nvSpPr>
            <p:cNvPr id="10" name="Arrow: Right 9">
              <a:extLst>
                <a:ext uri="{FF2B5EF4-FFF2-40B4-BE49-F238E27FC236}">
                  <a16:creationId xmlns:a16="http://schemas.microsoft.com/office/drawing/2014/main" id="{74F3D3C3-598E-4995-AD2C-34C3ECBFDC43}"/>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1" name="Arrow: Right 10">
              <a:extLst>
                <a:ext uri="{FF2B5EF4-FFF2-40B4-BE49-F238E27FC236}">
                  <a16:creationId xmlns:a16="http://schemas.microsoft.com/office/drawing/2014/main" id="{145B3D85-6F05-ABB8-86B4-4564DD10CC27}"/>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3" name="Group 12">
              <a:extLst>
                <a:ext uri="{FF2B5EF4-FFF2-40B4-BE49-F238E27FC236}">
                  <a16:creationId xmlns:a16="http://schemas.microsoft.com/office/drawing/2014/main" id="{02D49AA3-7F6E-ED19-3912-55EB19E1A984}"/>
                </a:ext>
              </a:extLst>
            </p:cNvPr>
            <p:cNvGrpSpPr/>
            <p:nvPr/>
          </p:nvGrpSpPr>
          <p:grpSpPr>
            <a:xfrm>
              <a:off x="6610883" y="2168392"/>
              <a:ext cx="493689" cy="533524"/>
              <a:chOff x="5808998" y="4603333"/>
              <a:chExt cx="627520" cy="678153"/>
            </a:xfrm>
          </p:grpSpPr>
          <p:sp>
            <p:nvSpPr>
              <p:cNvPr id="18" name="Freeform: Shape 17">
                <a:extLst>
                  <a:ext uri="{FF2B5EF4-FFF2-40B4-BE49-F238E27FC236}">
                    <a16:creationId xmlns:a16="http://schemas.microsoft.com/office/drawing/2014/main" id="{FEDC4D74-2D48-AC60-9A78-37398BC9A6FD}"/>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1B5FCEEF-7817-DED4-0BE7-14ACED488774}"/>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AE9EB17D-5BBC-82B7-1301-CEA6D5845423}"/>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B638AAE-D664-FBEE-1558-8C5F2397603D}"/>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BA4D96B-BD8A-8EC2-F344-297DE6F8BF38}"/>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FE1A072-62E4-DF33-417F-8CD69B4C5F7C}"/>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14" name="Graphic 31" descr="Trophy with solid fill">
              <a:extLst>
                <a:ext uri="{FF2B5EF4-FFF2-40B4-BE49-F238E27FC236}">
                  <a16:creationId xmlns:a16="http://schemas.microsoft.com/office/drawing/2014/main" id="{F7002C0B-96A5-0413-336B-9DD9CDB14A54}"/>
                </a:ext>
              </a:extLst>
            </p:cNvPr>
            <p:cNvSpPr/>
            <p:nvPr/>
          </p:nvSpPr>
          <p:spPr>
            <a:xfrm>
              <a:off x="10750811" y="2244455"/>
              <a:ext cx="426392" cy="420237"/>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15" name="Graphic 34" descr="Gears with solid fill">
              <a:extLst>
                <a:ext uri="{FF2B5EF4-FFF2-40B4-BE49-F238E27FC236}">
                  <a16:creationId xmlns:a16="http://schemas.microsoft.com/office/drawing/2014/main" id="{3F785B84-E97F-F602-5C7A-9C159466A9FF}"/>
                </a:ext>
              </a:extLst>
            </p:cNvPr>
            <p:cNvGrpSpPr/>
            <p:nvPr/>
          </p:nvGrpSpPr>
          <p:grpSpPr>
            <a:xfrm>
              <a:off x="2947419" y="2213176"/>
              <a:ext cx="503720" cy="532054"/>
              <a:chOff x="6572721" y="4986786"/>
              <a:chExt cx="754687" cy="751522"/>
            </a:xfrm>
            <a:solidFill>
              <a:schemeClr val="accent2"/>
            </a:solidFill>
          </p:grpSpPr>
          <p:sp>
            <p:nvSpPr>
              <p:cNvPr id="16" name="Freeform: Shape 15">
                <a:extLst>
                  <a:ext uri="{FF2B5EF4-FFF2-40B4-BE49-F238E27FC236}">
                    <a16:creationId xmlns:a16="http://schemas.microsoft.com/office/drawing/2014/main" id="{66900E5C-9D5D-A3CC-46E1-BD0BB9F2D65A}"/>
                  </a:ext>
                </a:extLst>
              </p:cNvPr>
              <p:cNvSpPr/>
              <p:nvPr/>
            </p:nvSpPr>
            <p:spPr>
              <a:xfrm>
                <a:off x="6787988" y="4986786"/>
                <a:ext cx="539420"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1D2F8704-17C6-DC96-4B77-80202F9886C5}"/>
                  </a:ext>
                </a:extLst>
              </p:cNvPr>
              <p:cNvSpPr/>
              <p:nvPr/>
            </p:nvSpPr>
            <p:spPr>
              <a:xfrm>
                <a:off x="6572721" y="5333496"/>
                <a:ext cx="539422"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35752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6C1F4C5-3E31-5E5B-DB42-475AE374C36F}"/>
              </a:ext>
            </a:extLst>
          </p:cNvPr>
          <p:cNvSpPr txBox="1">
            <a:spLocks/>
          </p:cNvSpPr>
          <p:nvPr/>
        </p:nvSpPr>
        <p:spPr>
          <a:xfrm>
            <a:off x="329003" y="1629782"/>
            <a:ext cx="4769241" cy="3578712"/>
          </a:xfrm>
          <a:prstGeom prst="rect">
            <a:avLst/>
          </a:prstGeom>
        </p:spPr>
        <p:txBody>
          <a:bodyPr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Executive Summary</a:t>
            </a: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Methodology</a:t>
            </a: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Results</a:t>
            </a: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Conclusion</a:t>
            </a:r>
          </a:p>
          <a:p>
            <a:endParaRPr lang="en-US" sz="2400" b="1" dirty="0">
              <a:solidFill>
                <a:schemeClr val="bg1"/>
              </a:solidFill>
              <a:latin typeface="Times New Roman" panose="02020603050405020304" pitchFamily="18" charset="0"/>
              <a:cs typeface="Times New Roman" panose="02020603050405020304" pitchFamily="18" charset="0"/>
            </a:endParaRPr>
          </a:p>
          <a:p>
            <a:endParaRPr lang="en-US" sz="2400" dirty="0"/>
          </a:p>
        </p:txBody>
      </p:sp>
      <p:sp>
        <p:nvSpPr>
          <p:cNvPr id="4" name="Title 1">
            <a:extLst>
              <a:ext uri="{FF2B5EF4-FFF2-40B4-BE49-F238E27FC236}">
                <a16:creationId xmlns:a16="http://schemas.microsoft.com/office/drawing/2014/main" id="{5A0E08A2-5377-AFE9-C37C-5A2BB9E8E526}"/>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Agenda</a:t>
            </a:r>
          </a:p>
        </p:txBody>
      </p:sp>
    </p:spTree>
    <p:extLst>
      <p:ext uri="{BB962C8B-B14F-4D97-AF65-F5344CB8AC3E}">
        <p14:creationId xmlns:p14="http://schemas.microsoft.com/office/powerpoint/2010/main" val="368569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D44E0993-A888-F1DA-5661-E1FF7E569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777EC-767A-B46B-A02D-A5F7142E535E}"/>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Predictive Analysis - Results</a:t>
            </a:r>
          </a:p>
        </p:txBody>
      </p:sp>
      <p:sp>
        <p:nvSpPr>
          <p:cNvPr id="12" name="Subtitle 2">
            <a:extLst>
              <a:ext uri="{FF2B5EF4-FFF2-40B4-BE49-F238E27FC236}">
                <a16:creationId xmlns:a16="http://schemas.microsoft.com/office/drawing/2014/main" id="{D81BF460-D3C2-7653-8E44-D629670C8057}"/>
              </a:ext>
            </a:extLst>
          </p:cNvPr>
          <p:cNvSpPr txBox="1">
            <a:spLocks/>
          </p:cNvSpPr>
          <p:nvPr/>
        </p:nvSpPr>
        <p:spPr>
          <a:xfrm>
            <a:off x="353788" y="1369806"/>
            <a:ext cx="4263914" cy="193219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Classification Model Performance:</a:t>
            </a:r>
          </a:p>
          <a:p>
            <a:pP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Decision Tree achieved the highest accuracy.</a:t>
            </a:r>
          </a:p>
          <a:p>
            <a:pP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Accuracy Score: 94.44%</a:t>
            </a:r>
          </a:p>
          <a:p>
            <a:pP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Best Score: 90.36%</a:t>
            </a:r>
          </a:p>
        </p:txBody>
      </p:sp>
      <p:pic>
        <p:nvPicPr>
          <p:cNvPr id="9" name="Picture 8">
            <a:extLst>
              <a:ext uri="{FF2B5EF4-FFF2-40B4-BE49-F238E27FC236}">
                <a16:creationId xmlns:a16="http://schemas.microsoft.com/office/drawing/2014/main" id="{6F661778-FF7D-7A80-7478-1FE941A9335D}"/>
              </a:ext>
            </a:extLst>
          </p:cNvPr>
          <p:cNvPicPr>
            <a:picLocks noChangeAspect="1"/>
          </p:cNvPicPr>
          <p:nvPr/>
        </p:nvPicPr>
        <p:blipFill>
          <a:blip r:embed="rId2"/>
          <a:stretch>
            <a:fillRect/>
          </a:stretch>
        </p:blipFill>
        <p:spPr>
          <a:xfrm>
            <a:off x="523120" y="3083454"/>
            <a:ext cx="3126013" cy="1081512"/>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sp>
        <p:nvSpPr>
          <p:cNvPr id="10" name="Subtitle 2">
            <a:extLst>
              <a:ext uri="{FF2B5EF4-FFF2-40B4-BE49-F238E27FC236}">
                <a16:creationId xmlns:a16="http://schemas.microsoft.com/office/drawing/2014/main" id="{CEA3648C-4BDC-EDC0-F6D0-F118EE147F7D}"/>
              </a:ext>
            </a:extLst>
          </p:cNvPr>
          <p:cNvSpPr txBox="1">
            <a:spLocks/>
          </p:cNvSpPr>
          <p:nvPr/>
        </p:nvSpPr>
        <p:spPr>
          <a:xfrm>
            <a:off x="6096000" y="1369806"/>
            <a:ext cx="4263914" cy="205919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Decision Tree Model Performance: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Best performing model with 94.44% accuracy.</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Confusion matrix: 1 misclassification (false positive) out of 18 results.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Correct classifications: 5 did not land, 12 successfully landed.</a:t>
            </a:r>
          </a:p>
          <a:p>
            <a:endParaRPr lang="en-US" sz="1600" dirty="0">
              <a:solidFill>
                <a:schemeClr val="bg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7E562518-798A-D63F-7DAE-955DF51112C2}"/>
              </a:ext>
            </a:extLst>
          </p:cNvPr>
          <p:cNvGrpSpPr/>
          <p:nvPr/>
        </p:nvGrpSpPr>
        <p:grpSpPr>
          <a:xfrm>
            <a:off x="523120" y="4308310"/>
            <a:ext cx="3769480" cy="2359768"/>
            <a:chOff x="6384032" y="815284"/>
            <a:chExt cx="5155287" cy="5737931"/>
          </a:xfrm>
        </p:grpSpPr>
        <p:pic>
          <p:nvPicPr>
            <p:cNvPr id="13" name="Picture 12" descr="Chart, bar chart&#10;&#10;Description automatically generated">
              <a:extLst>
                <a:ext uri="{FF2B5EF4-FFF2-40B4-BE49-F238E27FC236}">
                  <a16:creationId xmlns:a16="http://schemas.microsoft.com/office/drawing/2014/main" id="{2E48B90D-F09C-9587-1490-BF4ADCE67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descr="Chart, bar chart&#10;&#10;Description automatically generated">
              <a:extLst>
                <a:ext uri="{FF2B5EF4-FFF2-40B4-BE49-F238E27FC236}">
                  <a16:creationId xmlns:a16="http://schemas.microsoft.com/office/drawing/2014/main" id="{16AAFBBA-80D3-9816-CBAF-2FF32B099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15" name="Picture 14" descr="Chart&#10;&#10;Description automatically generated with medium confidence">
            <a:extLst>
              <a:ext uri="{FF2B5EF4-FFF2-40B4-BE49-F238E27FC236}">
                <a16:creationId xmlns:a16="http://schemas.microsoft.com/office/drawing/2014/main" id="{40B841DD-B4EB-6076-A64E-705C23B96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733568"/>
            <a:ext cx="3640667" cy="278286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4442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46F78066-73AC-FA84-FC19-7CB391AFB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33EC9-B839-11AC-4E35-35E00375B576}"/>
              </a:ext>
            </a:extLst>
          </p:cNvPr>
          <p:cNvSpPr txBox="1">
            <a:spLocks/>
          </p:cNvSpPr>
          <p:nvPr/>
        </p:nvSpPr>
        <p:spPr>
          <a:xfrm>
            <a:off x="409686" y="524770"/>
            <a:ext cx="109864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Conclusions</a:t>
            </a:r>
          </a:p>
        </p:txBody>
      </p:sp>
      <p:sp>
        <p:nvSpPr>
          <p:cNvPr id="12" name="Subtitle 2">
            <a:extLst>
              <a:ext uri="{FF2B5EF4-FFF2-40B4-BE49-F238E27FC236}">
                <a16:creationId xmlns:a16="http://schemas.microsoft.com/office/drawing/2014/main" id="{B2698A77-A7D2-D56A-971F-5617DD780A81}"/>
              </a:ext>
            </a:extLst>
          </p:cNvPr>
          <p:cNvSpPr txBox="1">
            <a:spLocks/>
          </p:cNvSpPr>
          <p:nvPr/>
        </p:nvSpPr>
        <p:spPr>
          <a:xfrm>
            <a:off x="409686" y="1278468"/>
            <a:ext cx="11372628" cy="5232400"/>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Key Insights from Launch Data</a:t>
            </a:r>
          </a:p>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Success Rate Over Time</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2010-2013: No successful landings.</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Post-2013: Success rate improved, with minor dips in 2018 and 2020.</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After 2016: Success rate consistently above 50%.</a:t>
            </a:r>
          </a:p>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Orbit Success Rates</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ES-L1, GEO, HEO, and SSO: 100% success rate.</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SSO's success is notable with 5 successful flights.</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PO, ISS, and LEO: More success with heavy payloads.</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VLEO launches are associated with heavier payloads.</a:t>
            </a:r>
          </a:p>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Top Launch Site</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KSC LC-39A: Most successful site, 41.7% of total successes with a 76.9% success rate.</a:t>
            </a:r>
          </a:p>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Payload Success</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Massive payloads (&gt;4000kg) have lower success rates than lighter ones.</a:t>
            </a:r>
          </a:p>
          <a:p>
            <a:pPr>
              <a:lnSpc>
                <a:spcPct val="100000"/>
              </a:lnSpc>
            </a:pPr>
            <a:r>
              <a:rPr lang="en-US" sz="1400" b="1" dirty="0">
                <a:solidFill>
                  <a:schemeClr val="bg1"/>
                </a:solidFill>
                <a:latin typeface="Times New Roman" panose="02020603050405020304" pitchFamily="18" charset="0"/>
                <a:cs typeface="Times New Roman" panose="02020603050405020304" pitchFamily="18" charset="0"/>
              </a:rPr>
              <a:t>Best Classification Model</a:t>
            </a:r>
          </a:p>
          <a:p>
            <a:pPr marL="285750" indent="-285750">
              <a:lnSpc>
                <a:spcPct val="10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Decision Tree Model had the highest accuracy at 94.44%.</a:t>
            </a:r>
          </a:p>
        </p:txBody>
      </p:sp>
    </p:spTree>
    <p:extLst>
      <p:ext uri="{BB962C8B-B14F-4D97-AF65-F5344CB8AC3E}">
        <p14:creationId xmlns:p14="http://schemas.microsoft.com/office/powerpoint/2010/main" val="126690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E7B2105B-8840-741E-9269-C1840C2370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204F3F-2484-05BB-3948-1913D13F81A5}"/>
              </a:ext>
            </a:extLst>
          </p:cNvPr>
          <p:cNvSpPr txBox="1">
            <a:spLocks/>
          </p:cNvSpPr>
          <p:nvPr/>
        </p:nvSpPr>
        <p:spPr>
          <a:xfrm>
            <a:off x="2355376" y="3006482"/>
            <a:ext cx="748124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41977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BC83B96A-4C8D-D92F-F1E0-0110E604C93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369B208C-5B3B-3DB1-2933-5150AB15EB49}"/>
              </a:ext>
            </a:extLst>
          </p:cNvPr>
          <p:cNvSpPr txBox="1">
            <a:spLocks/>
          </p:cNvSpPr>
          <p:nvPr/>
        </p:nvSpPr>
        <p:spPr>
          <a:xfrm>
            <a:off x="409686" y="1629781"/>
            <a:ext cx="11372628" cy="4703449"/>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Times New Roman" panose="02020603050405020304" pitchFamily="18" charset="0"/>
                <a:cs typeface="Times New Roman" panose="02020603050405020304" pitchFamily="18" charset="0"/>
              </a:rPr>
              <a:t>Methodology</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Data on Falcon 9 first stage landings from 2010 to 2020 was gathered from the public SpaceX API (</a:t>
            </a:r>
            <a:r>
              <a:rPr lang="en-US" sz="16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https://api.spacexdata.com/</a:t>
            </a:r>
            <a:r>
              <a:rPr lang="en-US" sz="1600" dirty="0">
                <a:solidFill>
                  <a:schemeClr val="bg1"/>
                </a:solidFill>
                <a:latin typeface="Times New Roman" panose="02020603050405020304" pitchFamily="18" charset="0"/>
                <a:cs typeface="Times New Roman" panose="02020603050405020304" pitchFamily="18" charset="0"/>
              </a:rPr>
              <a:t>), Wikipedia (</a:t>
            </a:r>
            <a:r>
              <a:rPr lang="en-US" sz="1600"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https://en.wikipedia.org/wiki/SpaceX</a:t>
            </a:r>
            <a:r>
              <a:rPr lang="en-US" sz="1600" dirty="0">
                <a:solidFill>
                  <a:schemeClr val="bg1"/>
                </a:solidFill>
                <a:latin typeface="Times New Roman" panose="02020603050405020304" pitchFamily="18" charset="0"/>
                <a:cs typeface="Times New Roman" panose="02020603050405020304" pitchFamily="18" charset="0"/>
              </a:rPr>
              <a:t>), and additional datasets provided in the course.</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Data cleaning and wrangling focused on extracting landing outcome data to serve as the dependent variable for machine learning models.</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SQL queries and various data visualization techniques—including static plots, interactive maps, and an interactive dashboard—were used to analyze the dataset and derive insights.</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Predictive analysis was conducted using four machine learning models: Logistic Regression, Support Vector Machine (SVM), Decision Tree, and k-Nearest Neighbors (KNN).</a:t>
            </a:r>
          </a:p>
          <a:p>
            <a:r>
              <a:rPr lang="en-US" b="1" dirty="0">
                <a:solidFill>
                  <a:schemeClr val="bg1"/>
                </a:solidFill>
                <a:latin typeface="Times New Roman" panose="02020603050405020304" pitchFamily="18" charset="0"/>
                <a:cs typeface="Times New Roman" panose="02020603050405020304" pitchFamily="18" charset="0"/>
              </a:rPr>
              <a:t>Results</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dataset includes details such as flight number, launch date, payload mass, orbit type, launch site, and mission outcome.</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Logistic Regression, SVM, and KNN demonstrated comparable performance in predicting landing outcomes.</a:t>
            </a: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392779A-0D1B-5EC5-5C05-DF73CBF62161}"/>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Executive Summary</a:t>
            </a:r>
          </a:p>
        </p:txBody>
      </p:sp>
    </p:spTree>
    <p:extLst>
      <p:ext uri="{BB962C8B-B14F-4D97-AF65-F5344CB8AC3E}">
        <p14:creationId xmlns:p14="http://schemas.microsoft.com/office/powerpoint/2010/main" val="3887797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1E4E176B-06CC-C945-273F-EF4A4F3D567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262A9522-392D-4B99-EF64-0CC536F7F3B6}"/>
              </a:ext>
            </a:extLst>
          </p:cNvPr>
          <p:cNvSpPr txBox="1">
            <a:spLocks/>
          </p:cNvSpPr>
          <p:nvPr/>
        </p:nvSpPr>
        <p:spPr>
          <a:xfrm>
            <a:off x="409686" y="1369806"/>
            <a:ext cx="11372628" cy="4703449"/>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SpaceX launches Falcon 9 rockets at approximately $62 million, significantly lower than other providers, which typically charge over $165 million. A major factor in these cost savings is SpaceX's ability to land and reuse the first stage of the rocket.</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By predicting whether the first stage will land successfully, we can estimate the cost per launch and use this insight to evaluate whether alternative companies should compete with SpaceX for rocket launches.</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goal of this project is to predict the successful landing of the SpaceX Falcon 9 first stage.</a:t>
            </a:r>
          </a:p>
        </p:txBody>
      </p:sp>
      <p:sp>
        <p:nvSpPr>
          <p:cNvPr id="3" name="Title 1">
            <a:extLst>
              <a:ext uri="{FF2B5EF4-FFF2-40B4-BE49-F238E27FC236}">
                <a16:creationId xmlns:a16="http://schemas.microsoft.com/office/drawing/2014/main" id="{DDFD4DDA-30CD-7CBA-2EAB-444BFC7B0960}"/>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Introduction</a:t>
            </a:r>
          </a:p>
        </p:txBody>
      </p:sp>
    </p:spTree>
    <p:extLst>
      <p:ext uri="{BB962C8B-B14F-4D97-AF65-F5344CB8AC3E}">
        <p14:creationId xmlns:p14="http://schemas.microsoft.com/office/powerpoint/2010/main" val="197103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E1C23A4A-203A-853C-D6F4-2523D86872EA}"/>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5C34EA34-7001-B720-CE65-0B2BDA19239E}"/>
              </a:ext>
            </a:extLst>
          </p:cNvPr>
          <p:cNvSpPr txBox="1">
            <a:spLocks/>
          </p:cNvSpPr>
          <p:nvPr/>
        </p:nvSpPr>
        <p:spPr>
          <a:xfrm>
            <a:off x="409686" y="1369807"/>
            <a:ext cx="11372628" cy="496342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1. Data Collection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Retrieving data from the SpaceX REST API using GET requests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Web scraping to gather additional information</a:t>
            </a:r>
          </a:p>
          <a:p>
            <a:r>
              <a:rPr lang="en-US" sz="1600" b="1" dirty="0">
                <a:solidFill>
                  <a:schemeClr val="bg1"/>
                </a:solidFill>
                <a:latin typeface="Times New Roman" panose="02020603050405020304" pitchFamily="18" charset="0"/>
                <a:cs typeface="Times New Roman" panose="02020603050405020304" pitchFamily="18" charset="0"/>
              </a:rPr>
              <a:t>2. Data Wrangling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Handling missing values using .</a:t>
            </a:r>
            <a:r>
              <a:rPr lang="en-US" sz="1600" dirty="0" err="1">
                <a:solidFill>
                  <a:schemeClr val="bg1"/>
                </a:solidFill>
                <a:latin typeface="Times New Roman" panose="02020603050405020304" pitchFamily="18" charset="0"/>
                <a:cs typeface="Times New Roman" panose="02020603050405020304" pitchFamily="18" charset="0"/>
              </a:rPr>
              <a:t>fillna</a:t>
            </a:r>
            <a:r>
              <a:rPr lang="en-US" sz="16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Utilizing .</a:t>
            </a:r>
            <a:r>
              <a:rPr lang="en-US" sz="1600" dirty="0" err="1">
                <a:solidFill>
                  <a:schemeClr val="bg1"/>
                </a:solidFill>
                <a:latin typeface="Times New Roman" panose="02020603050405020304" pitchFamily="18" charset="0"/>
                <a:cs typeface="Times New Roman" panose="02020603050405020304" pitchFamily="18" charset="0"/>
              </a:rPr>
              <a:t>value_counts</a:t>
            </a:r>
            <a:r>
              <a:rPr lang="en-US" sz="1600" dirty="0">
                <a:solidFill>
                  <a:schemeClr val="bg1"/>
                </a:solidFill>
                <a:latin typeface="Times New Roman" panose="02020603050405020304" pitchFamily="18" charset="0"/>
                <a:cs typeface="Times New Roman" panose="02020603050405020304" pitchFamily="18" charset="0"/>
              </a:rPr>
              <a:t>() to analyze:</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Launch counts per site</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Frequency of each orbit type</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Mission outcomes categorized by orbit type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Creating a landing outcome label:</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0 → Booster did not land successfully</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1 → Booster landed successfully</a:t>
            </a: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FC0BB8F-8A2A-DB65-81C7-0B64BDE569C8}"/>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Methodology</a:t>
            </a:r>
          </a:p>
        </p:txBody>
      </p:sp>
    </p:spTree>
    <p:extLst>
      <p:ext uri="{BB962C8B-B14F-4D97-AF65-F5344CB8AC3E}">
        <p14:creationId xmlns:p14="http://schemas.microsoft.com/office/powerpoint/2010/main" val="127550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13547C55-4A88-7E3E-56BD-FF2EC02730D6}"/>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09E587FC-5659-A625-E74C-451E495B1F9E}"/>
              </a:ext>
            </a:extLst>
          </p:cNvPr>
          <p:cNvSpPr txBox="1">
            <a:spLocks/>
          </p:cNvSpPr>
          <p:nvPr/>
        </p:nvSpPr>
        <p:spPr>
          <a:xfrm>
            <a:off x="409686" y="812801"/>
            <a:ext cx="11372628" cy="5774266"/>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3. Exploratory Data Analysis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Using SQL queries to manipulate and analyze the SpaceX dataset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Visualizing relationships and identifying patterns with Pandas and Matplotlib</a:t>
            </a:r>
          </a:p>
          <a:p>
            <a:r>
              <a:rPr lang="en-US" sz="1600" b="1" dirty="0">
                <a:solidFill>
                  <a:schemeClr val="bg1"/>
                </a:solidFill>
                <a:latin typeface="Times New Roman" panose="02020603050405020304" pitchFamily="18" charset="0"/>
                <a:cs typeface="Times New Roman" panose="02020603050405020304" pitchFamily="18" charset="0"/>
              </a:rPr>
              <a:t>4. Interactive Visual Analytics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Conducting geospatial analysis with Folium</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Building an interactive dashboard using </a:t>
            </a:r>
            <a:r>
              <a:rPr lang="en-US" sz="1600" dirty="0" err="1">
                <a:solidFill>
                  <a:schemeClr val="bg1"/>
                </a:solidFill>
                <a:latin typeface="Times New Roman" panose="02020603050405020304" pitchFamily="18" charset="0"/>
                <a:cs typeface="Times New Roman" panose="02020603050405020304" pitchFamily="18" charset="0"/>
              </a:rPr>
              <a:t>Plotly</a:t>
            </a:r>
            <a:r>
              <a:rPr lang="en-US" sz="1600" dirty="0">
                <a:solidFill>
                  <a:schemeClr val="bg1"/>
                </a:solidFill>
                <a:latin typeface="Times New Roman" panose="02020603050405020304" pitchFamily="18" charset="0"/>
                <a:cs typeface="Times New Roman" panose="02020603050405020304" pitchFamily="18" charset="0"/>
              </a:rPr>
              <a:t> Dash</a:t>
            </a:r>
          </a:p>
          <a:p>
            <a:r>
              <a:rPr lang="en-US" sz="1600" b="1" dirty="0">
                <a:solidFill>
                  <a:schemeClr val="bg1"/>
                </a:solidFill>
                <a:latin typeface="Times New Roman" panose="02020603050405020304" pitchFamily="18" charset="0"/>
                <a:cs typeface="Times New Roman" panose="02020603050405020304" pitchFamily="18" charset="0"/>
              </a:rPr>
              <a:t>5. Data Modeling and Evaluation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Leveraging Scikit-Learn for:</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Pre-processing (standardizing) the data</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Splitting the dataset into training and testing sets (</a:t>
            </a:r>
            <a:r>
              <a:rPr lang="en-US" sz="1600" dirty="0" err="1">
                <a:solidFill>
                  <a:schemeClr val="bg1"/>
                </a:solidFill>
                <a:latin typeface="Times New Roman" panose="02020603050405020304" pitchFamily="18" charset="0"/>
                <a:cs typeface="Times New Roman" panose="02020603050405020304" pitchFamily="18" charset="0"/>
              </a:rPr>
              <a:t>train_test_split</a:t>
            </a:r>
            <a:r>
              <a:rPr lang="en-US" sz="1600" dirty="0">
                <a:solidFill>
                  <a:schemeClr val="bg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Training multiple classification models</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Optimizing hyperparameters using </a:t>
            </a:r>
            <a:r>
              <a:rPr lang="en-US" sz="1600" dirty="0" err="1">
                <a:solidFill>
                  <a:schemeClr val="bg1"/>
                </a:solidFill>
                <a:latin typeface="Times New Roman" panose="02020603050405020304" pitchFamily="18" charset="0"/>
                <a:cs typeface="Times New Roman" panose="02020603050405020304" pitchFamily="18" charset="0"/>
              </a:rPr>
              <a:t>GridSearchCV</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Generating confusion matrices for each model</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Evaluating the accuracy of all classification models</a:t>
            </a: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9CB8A69-D370-9C9A-B69A-9A00EA2E34E7}"/>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endPar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771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BEF6F76D-F5F2-02F9-5583-3F37DF827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1B5E1-D759-ACCA-2F67-132756C777A6}"/>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Data Collection – SpaceX REST API</a:t>
            </a:r>
          </a:p>
        </p:txBody>
      </p:sp>
      <p:sp>
        <p:nvSpPr>
          <p:cNvPr id="12" name="Subtitle 2">
            <a:extLst>
              <a:ext uri="{FF2B5EF4-FFF2-40B4-BE49-F238E27FC236}">
                <a16:creationId xmlns:a16="http://schemas.microsoft.com/office/drawing/2014/main" id="{6196EEE0-A1F3-C065-3019-F3CE7F901CD8}"/>
              </a:ext>
            </a:extLst>
          </p:cNvPr>
          <p:cNvSpPr txBox="1">
            <a:spLocks/>
          </p:cNvSpPr>
          <p:nvPr/>
        </p:nvSpPr>
        <p:spPr>
          <a:xfrm>
            <a:off x="409686" y="1369806"/>
            <a:ext cx="6984192" cy="63679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solidFill>
                  <a:schemeClr val="bg1"/>
                </a:solidFill>
                <a:latin typeface="Times New Roman" panose="02020603050405020304" pitchFamily="18" charset="0"/>
                <a:cs typeface="Times New Roman" panose="02020603050405020304" pitchFamily="18" charset="0"/>
              </a:rPr>
              <a:t>Retrieving launch data using the SpaceX API, including details on the rocket used, </a:t>
            </a:r>
          </a:p>
          <a:p>
            <a:pPr algn="just"/>
            <a:r>
              <a:rPr lang="en-US" sz="1600" dirty="0">
                <a:solidFill>
                  <a:schemeClr val="bg1"/>
                </a:solidFill>
                <a:latin typeface="Times New Roman" panose="02020603050405020304" pitchFamily="18" charset="0"/>
                <a:cs typeface="Times New Roman" panose="02020603050405020304" pitchFamily="18" charset="0"/>
              </a:rPr>
              <a:t>payload delivered, launch parameters, landing specifications, and outcome.</a:t>
            </a:r>
          </a:p>
        </p:txBody>
      </p:sp>
      <p:grpSp>
        <p:nvGrpSpPr>
          <p:cNvPr id="13" name="Group 12">
            <a:extLst>
              <a:ext uri="{FF2B5EF4-FFF2-40B4-BE49-F238E27FC236}">
                <a16:creationId xmlns:a16="http://schemas.microsoft.com/office/drawing/2014/main" id="{FEFD650C-023B-E7A8-D84A-E781E037433C}"/>
              </a:ext>
            </a:extLst>
          </p:cNvPr>
          <p:cNvGrpSpPr/>
          <p:nvPr/>
        </p:nvGrpSpPr>
        <p:grpSpPr>
          <a:xfrm>
            <a:off x="546659" y="2362097"/>
            <a:ext cx="5286711" cy="4182355"/>
            <a:chOff x="266920" y="2198973"/>
            <a:chExt cx="5286711" cy="4182355"/>
          </a:xfrm>
        </p:grpSpPr>
        <p:sp>
          <p:nvSpPr>
            <p:cNvPr id="24" name="Rectangle: Rounded Corners 23">
              <a:extLst>
                <a:ext uri="{FF2B5EF4-FFF2-40B4-BE49-F238E27FC236}">
                  <a16:creationId xmlns:a16="http://schemas.microsoft.com/office/drawing/2014/main" id="{861094FB-92DB-D30B-2FD2-EEFEB960557B}"/>
                </a:ext>
              </a:extLst>
            </p:cNvPr>
            <p:cNvSpPr/>
            <p:nvPr/>
          </p:nvSpPr>
          <p:spPr>
            <a:xfrm>
              <a:off x="266920" y="2198973"/>
              <a:ext cx="5279389"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Create a GET response to the SpaceX REST API</a:t>
              </a:r>
            </a:p>
            <a:p>
              <a:pPr marL="285750" indent="-28575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Convert the response to a .json file then to a Pandas DataFrame</a:t>
              </a:r>
            </a:p>
          </p:txBody>
        </p:sp>
        <p:sp>
          <p:nvSpPr>
            <p:cNvPr id="22" name="Rectangle: Rounded Corners 21">
              <a:extLst>
                <a:ext uri="{FF2B5EF4-FFF2-40B4-BE49-F238E27FC236}">
                  <a16:creationId xmlns:a16="http://schemas.microsoft.com/office/drawing/2014/main" id="{8D699DBE-E80A-2AA9-10BE-58808CCF40F4}"/>
                </a:ext>
              </a:extLst>
            </p:cNvPr>
            <p:cNvSpPr/>
            <p:nvPr/>
          </p:nvSpPr>
          <p:spPr>
            <a:xfrm>
              <a:off x="273946" y="31831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Use custom logic to clean the data</a:t>
              </a:r>
              <a:endParaRPr lang="en-GB" sz="1200"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Define lists for data to be stored in</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Call custom functions</a:t>
              </a:r>
              <a:r>
                <a:rPr lang="en-GB" sz="1200" dirty="0">
                  <a:solidFill>
                    <a:schemeClr val="accent1"/>
                  </a:solidFill>
                  <a:latin typeface="Times New Roman" panose="02020603050405020304" pitchFamily="18" charset="0"/>
                  <a:cs typeface="Times New Roman" panose="02020603050405020304" pitchFamily="18" charset="0"/>
                </a:rPr>
                <a:t> </a:t>
              </a:r>
              <a:r>
                <a:rPr lang="en-GB" sz="1200" dirty="0">
                  <a:solidFill>
                    <a:schemeClr val="tx1"/>
                  </a:solidFill>
                  <a:latin typeface="Times New Roman" panose="02020603050405020304" pitchFamily="18" charset="0"/>
                  <a:cs typeface="Times New Roman" panose="02020603050405020304" pitchFamily="18" charset="0"/>
                </a:rPr>
                <a:t>to retrieve data and fill the lists</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Use these lists as values in a dictionary and construct the dataset </a:t>
              </a:r>
            </a:p>
          </p:txBody>
        </p:sp>
        <p:sp>
          <p:nvSpPr>
            <p:cNvPr id="20" name="Rectangle: Rounded Corners 19">
              <a:extLst>
                <a:ext uri="{FF2B5EF4-FFF2-40B4-BE49-F238E27FC236}">
                  <a16:creationId xmlns:a16="http://schemas.microsoft.com/office/drawing/2014/main" id="{9F99E842-8E32-32D1-47F2-7A72EDF78C8B}"/>
                </a:ext>
              </a:extLst>
            </p:cNvPr>
            <p:cNvSpPr/>
            <p:nvPr/>
          </p:nvSpPr>
          <p:spPr>
            <a:xfrm>
              <a:off x="273946" y="4602358"/>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Create a Pandas DataFrame from the constructed dictionary dataset</a:t>
              </a:r>
            </a:p>
          </p:txBody>
        </p:sp>
        <p:sp>
          <p:nvSpPr>
            <p:cNvPr id="18" name="Rectangle: Rounded Corners 17">
              <a:extLst>
                <a:ext uri="{FF2B5EF4-FFF2-40B4-BE49-F238E27FC236}">
                  <a16:creationId xmlns:a16="http://schemas.microsoft.com/office/drawing/2014/main" id="{530CEF31-FF7F-B116-D2C3-E1C834CFC943}"/>
                </a:ext>
              </a:extLst>
            </p:cNvPr>
            <p:cNvSpPr/>
            <p:nvPr/>
          </p:nvSpPr>
          <p:spPr>
            <a:xfrm>
              <a:off x="273946" y="5428947"/>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Filter the DataFrame to only include Falcon 9 launches</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Reset the FlightNumber column</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Replace missing values of PayloadMass with the mean PayloadMass value</a:t>
              </a:r>
            </a:p>
          </p:txBody>
        </p:sp>
      </p:grpSp>
      <p:grpSp>
        <p:nvGrpSpPr>
          <p:cNvPr id="26" name="Group 25">
            <a:extLst>
              <a:ext uri="{FF2B5EF4-FFF2-40B4-BE49-F238E27FC236}">
                <a16:creationId xmlns:a16="http://schemas.microsoft.com/office/drawing/2014/main" id="{C0C850C3-DD4A-5CD4-9A14-16B9070C3155}"/>
              </a:ext>
            </a:extLst>
          </p:cNvPr>
          <p:cNvGrpSpPr/>
          <p:nvPr/>
        </p:nvGrpSpPr>
        <p:grpSpPr>
          <a:xfrm>
            <a:off x="7393878" y="1180872"/>
            <a:ext cx="4032448" cy="1230027"/>
            <a:chOff x="6816081" y="381857"/>
            <a:chExt cx="4032448" cy="1230027"/>
          </a:xfrm>
        </p:grpSpPr>
        <p:grpSp>
          <p:nvGrpSpPr>
            <p:cNvPr id="27" name="Group 26">
              <a:extLst>
                <a:ext uri="{FF2B5EF4-FFF2-40B4-BE49-F238E27FC236}">
                  <a16:creationId xmlns:a16="http://schemas.microsoft.com/office/drawing/2014/main" id="{13429CA4-AD8E-E4B2-1CAB-2B36AC339367}"/>
                </a:ext>
              </a:extLst>
            </p:cNvPr>
            <p:cNvGrpSpPr/>
            <p:nvPr/>
          </p:nvGrpSpPr>
          <p:grpSpPr>
            <a:xfrm>
              <a:off x="6881244" y="438326"/>
              <a:ext cx="3902122" cy="1117089"/>
              <a:chOff x="7376508" y="559419"/>
              <a:chExt cx="3408321" cy="975725"/>
            </a:xfrm>
            <a:solidFill>
              <a:srgbClr val="0070AD"/>
            </a:solidFill>
          </p:grpSpPr>
          <p:pic>
            <p:nvPicPr>
              <p:cNvPr id="29" name="Picture 28">
                <a:extLst>
                  <a:ext uri="{FF2B5EF4-FFF2-40B4-BE49-F238E27FC236}">
                    <a16:creationId xmlns:a16="http://schemas.microsoft.com/office/drawing/2014/main" id="{28353640-EE89-A38F-FCF3-7E5D468296CC}"/>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30" name="Picture 29">
                <a:extLst>
                  <a:ext uri="{FF2B5EF4-FFF2-40B4-BE49-F238E27FC236}">
                    <a16:creationId xmlns:a16="http://schemas.microsoft.com/office/drawing/2014/main" id="{8EB337EC-25B2-E8F4-9CA3-BC99499F29E3}"/>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31" name="Picture 30">
                <a:extLst>
                  <a:ext uri="{FF2B5EF4-FFF2-40B4-BE49-F238E27FC236}">
                    <a16:creationId xmlns:a16="http://schemas.microsoft.com/office/drawing/2014/main" id="{02C19C04-6143-B654-4AE7-B3B0B296EAE0}"/>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28" name="Rectangle: Rounded Corners 27">
              <a:extLst>
                <a:ext uri="{FF2B5EF4-FFF2-40B4-BE49-F238E27FC236}">
                  <a16:creationId xmlns:a16="http://schemas.microsoft.com/office/drawing/2014/main" id="{6415F445-E3EB-5AD4-20D2-4E79DEE42C17}"/>
                </a:ext>
              </a:extLst>
            </p:cNvPr>
            <p:cNvSpPr/>
            <p:nvPr/>
          </p:nvSpPr>
          <p:spPr>
            <a:xfrm>
              <a:off x="6816081" y="381857"/>
              <a:ext cx="4032448" cy="1230027"/>
            </a:xfrm>
            <a:prstGeom prst="roundRect">
              <a:avLst>
                <a:gd name="adj" fmla="val 9723"/>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2" name="Group 31">
            <a:extLst>
              <a:ext uri="{FF2B5EF4-FFF2-40B4-BE49-F238E27FC236}">
                <a16:creationId xmlns:a16="http://schemas.microsoft.com/office/drawing/2014/main" id="{46356639-FD4D-A706-C52B-4A9DBEBD94DA}"/>
              </a:ext>
            </a:extLst>
          </p:cNvPr>
          <p:cNvGrpSpPr/>
          <p:nvPr/>
        </p:nvGrpSpPr>
        <p:grpSpPr>
          <a:xfrm>
            <a:off x="6096000" y="2637562"/>
            <a:ext cx="4961468" cy="1881804"/>
            <a:chOff x="5930762" y="1809537"/>
            <a:chExt cx="6213910" cy="2403187"/>
          </a:xfrm>
        </p:grpSpPr>
        <p:grpSp>
          <p:nvGrpSpPr>
            <p:cNvPr id="33" name="Group 32">
              <a:extLst>
                <a:ext uri="{FF2B5EF4-FFF2-40B4-BE49-F238E27FC236}">
                  <a16:creationId xmlns:a16="http://schemas.microsoft.com/office/drawing/2014/main" id="{F0A6FFA4-0413-C147-B027-6528BC8CB0FA}"/>
                </a:ext>
              </a:extLst>
            </p:cNvPr>
            <p:cNvGrpSpPr/>
            <p:nvPr/>
          </p:nvGrpSpPr>
          <p:grpSpPr>
            <a:xfrm>
              <a:off x="6013381" y="1810470"/>
              <a:ext cx="6048672" cy="2401320"/>
              <a:chOff x="5951984" y="2011224"/>
              <a:chExt cx="6048672" cy="2401320"/>
            </a:xfrm>
          </p:grpSpPr>
          <p:pic>
            <p:nvPicPr>
              <p:cNvPr id="35" name="Picture 34">
                <a:extLst>
                  <a:ext uri="{FF2B5EF4-FFF2-40B4-BE49-F238E27FC236}">
                    <a16:creationId xmlns:a16="http://schemas.microsoft.com/office/drawing/2014/main" id="{FD7453BA-91B6-5E2A-E2CD-8C4993BE3ABA}"/>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36" name="Group 35">
                <a:extLst>
                  <a:ext uri="{FF2B5EF4-FFF2-40B4-BE49-F238E27FC236}">
                    <a16:creationId xmlns:a16="http://schemas.microsoft.com/office/drawing/2014/main" id="{585FD877-46A8-B27A-C994-28F6AD6A901C}"/>
                  </a:ext>
                </a:extLst>
              </p:cNvPr>
              <p:cNvGrpSpPr/>
              <p:nvPr/>
            </p:nvGrpSpPr>
            <p:grpSpPr>
              <a:xfrm>
                <a:off x="7423742" y="2011224"/>
                <a:ext cx="1552825" cy="2401320"/>
                <a:chOff x="4838973" y="2924944"/>
                <a:chExt cx="2581635" cy="3992293"/>
              </a:xfrm>
            </p:grpSpPr>
            <p:pic>
              <p:nvPicPr>
                <p:cNvPr id="38" name="Picture 37">
                  <a:extLst>
                    <a:ext uri="{FF2B5EF4-FFF2-40B4-BE49-F238E27FC236}">
                      <a16:creationId xmlns:a16="http://schemas.microsoft.com/office/drawing/2014/main" id="{21CF04E7-5663-1871-CC11-3EBB51E39067}"/>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39" name="Picture 38">
                  <a:extLst>
                    <a:ext uri="{FF2B5EF4-FFF2-40B4-BE49-F238E27FC236}">
                      <a16:creationId xmlns:a16="http://schemas.microsoft.com/office/drawing/2014/main" id="{ADC6ACA0-7818-2921-37B9-E4E02FF185A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37" name="Picture 36">
                <a:extLst>
                  <a:ext uri="{FF2B5EF4-FFF2-40B4-BE49-F238E27FC236}">
                    <a16:creationId xmlns:a16="http://schemas.microsoft.com/office/drawing/2014/main" id="{B71053F9-ADCA-9015-E8D8-684AB8F62A73}"/>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34" name="Rectangle: Rounded Corners 33">
              <a:extLst>
                <a:ext uri="{FF2B5EF4-FFF2-40B4-BE49-F238E27FC236}">
                  <a16:creationId xmlns:a16="http://schemas.microsoft.com/office/drawing/2014/main" id="{409CECE1-4E15-8C4D-16C3-43C476C0C110}"/>
                </a:ext>
              </a:extLst>
            </p:cNvPr>
            <p:cNvSpPr/>
            <p:nvPr/>
          </p:nvSpPr>
          <p:spPr>
            <a:xfrm>
              <a:off x="5930762" y="1809537"/>
              <a:ext cx="6213910" cy="2403187"/>
            </a:xfrm>
            <a:prstGeom prst="roundRect">
              <a:avLst>
                <a:gd name="adj" fmla="val 972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40" name="Group 39">
            <a:extLst>
              <a:ext uri="{FF2B5EF4-FFF2-40B4-BE49-F238E27FC236}">
                <a16:creationId xmlns:a16="http://schemas.microsoft.com/office/drawing/2014/main" id="{47C5F8F5-4F2C-A0FE-A985-1BC6533F0724}"/>
              </a:ext>
            </a:extLst>
          </p:cNvPr>
          <p:cNvGrpSpPr/>
          <p:nvPr/>
        </p:nvGrpSpPr>
        <p:grpSpPr>
          <a:xfrm>
            <a:off x="7165184" y="4705027"/>
            <a:ext cx="2457265" cy="504475"/>
            <a:chOff x="7798656" y="4467569"/>
            <a:chExt cx="2457265" cy="504475"/>
          </a:xfrm>
        </p:grpSpPr>
        <p:pic>
          <p:nvPicPr>
            <p:cNvPr id="41" name="Picture 40">
              <a:extLst>
                <a:ext uri="{FF2B5EF4-FFF2-40B4-BE49-F238E27FC236}">
                  <a16:creationId xmlns:a16="http://schemas.microsoft.com/office/drawing/2014/main" id="{D768C1A3-5D84-5ABF-556E-CE28E288AC66}"/>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42" name="Rectangle: Rounded Corners 41">
              <a:extLst>
                <a:ext uri="{FF2B5EF4-FFF2-40B4-BE49-F238E27FC236}">
                  <a16:creationId xmlns:a16="http://schemas.microsoft.com/office/drawing/2014/main" id="{EF80DFA5-BF18-3223-2A82-30EC01764438}"/>
                </a:ext>
              </a:extLst>
            </p:cNvPr>
            <p:cNvSpPr/>
            <p:nvPr/>
          </p:nvSpPr>
          <p:spPr>
            <a:xfrm>
              <a:off x="7798656" y="4467569"/>
              <a:ext cx="2457265" cy="504475"/>
            </a:xfrm>
            <a:prstGeom prst="roundRect">
              <a:avLst>
                <a:gd name="adj" fmla="val 972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43" name="Group 42">
            <a:extLst>
              <a:ext uri="{FF2B5EF4-FFF2-40B4-BE49-F238E27FC236}">
                <a16:creationId xmlns:a16="http://schemas.microsoft.com/office/drawing/2014/main" id="{F05FFA66-251F-7AE0-A8E9-40BB3D5BED6E}"/>
              </a:ext>
            </a:extLst>
          </p:cNvPr>
          <p:cNvGrpSpPr/>
          <p:nvPr/>
        </p:nvGrpSpPr>
        <p:grpSpPr>
          <a:xfrm>
            <a:off x="6352384" y="5425691"/>
            <a:ext cx="4902035" cy="1285139"/>
            <a:chOff x="6349527" y="5155553"/>
            <a:chExt cx="5435105" cy="1275400"/>
          </a:xfrm>
        </p:grpSpPr>
        <p:grpSp>
          <p:nvGrpSpPr>
            <p:cNvPr id="44" name="Group 43">
              <a:extLst>
                <a:ext uri="{FF2B5EF4-FFF2-40B4-BE49-F238E27FC236}">
                  <a16:creationId xmlns:a16="http://schemas.microsoft.com/office/drawing/2014/main" id="{321579D6-3223-E2DB-3D70-42E7D3903856}"/>
                </a:ext>
              </a:extLst>
            </p:cNvPr>
            <p:cNvGrpSpPr/>
            <p:nvPr/>
          </p:nvGrpSpPr>
          <p:grpSpPr>
            <a:xfrm>
              <a:off x="6428424" y="5227103"/>
              <a:ext cx="5277310" cy="1132300"/>
              <a:chOff x="6396969" y="5204407"/>
              <a:chExt cx="5277310" cy="1132300"/>
            </a:xfrm>
          </p:grpSpPr>
          <p:pic>
            <p:nvPicPr>
              <p:cNvPr id="46" name="Picture 45">
                <a:extLst>
                  <a:ext uri="{FF2B5EF4-FFF2-40B4-BE49-F238E27FC236}">
                    <a16:creationId xmlns:a16="http://schemas.microsoft.com/office/drawing/2014/main" id="{55574E6C-9F62-D052-3B17-01496CED928C}"/>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47" name="Picture 46">
                <a:extLst>
                  <a:ext uri="{FF2B5EF4-FFF2-40B4-BE49-F238E27FC236}">
                    <a16:creationId xmlns:a16="http://schemas.microsoft.com/office/drawing/2014/main" id="{36641AC7-8E81-C5E2-E171-D9CA619685BA}"/>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48" name="Picture 47">
                <a:extLst>
                  <a:ext uri="{FF2B5EF4-FFF2-40B4-BE49-F238E27FC236}">
                    <a16:creationId xmlns:a16="http://schemas.microsoft.com/office/drawing/2014/main" id="{BAE1B82B-F3DA-41A9-EFA8-821B258FACD9}"/>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45" name="Rectangle: Rounded Corners 44">
              <a:extLst>
                <a:ext uri="{FF2B5EF4-FFF2-40B4-BE49-F238E27FC236}">
                  <a16:creationId xmlns:a16="http://schemas.microsoft.com/office/drawing/2014/main" id="{006E6FD7-E1E0-090E-9BDC-D436EBBB726C}"/>
                </a:ext>
              </a:extLst>
            </p:cNvPr>
            <p:cNvSpPr/>
            <p:nvPr/>
          </p:nvSpPr>
          <p:spPr>
            <a:xfrm>
              <a:off x="6349527" y="5155553"/>
              <a:ext cx="5435105" cy="1275400"/>
            </a:xfrm>
            <a:prstGeom prst="roundRect">
              <a:avLst>
                <a:gd name="adj" fmla="val 972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Tree>
    <p:extLst>
      <p:ext uri="{BB962C8B-B14F-4D97-AF65-F5344CB8AC3E}">
        <p14:creationId xmlns:p14="http://schemas.microsoft.com/office/powerpoint/2010/main" val="428786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06E3AEA8-B022-EA3C-7A17-8DF0EF1E3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F78F0-3046-302A-2082-79DA83A9CFE5}"/>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Data Collection – Web Scraping</a:t>
            </a:r>
          </a:p>
        </p:txBody>
      </p:sp>
      <p:sp>
        <p:nvSpPr>
          <p:cNvPr id="12" name="Subtitle 2">
            <a:extLst>
              <a:ext uri="{FF2B5EF4-FFF2-40B4-BE49-F238E27FC236}">
                <a16:creationId xmlns:a16="http://schemas.microsoft.com/office/drawing/2014/main" id="{D74E9015-9DB3-563F-0D4E-116C7798AD93}"/>
              </a:ext>
            </a:extLst>
          </p:cNvPr>
          <p:cNvSpPr txBox="1">
            <a:spLocks/>
          </p:cNvSpPr>
          <p:nvPr/>
        </p:nvSpPr>
        <p:spPr>
          <a:xfrm>
            <a:off x="409686" y="1369806"/>
            <a:ext cx="6984192" cy="63679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solidFill>
                  <a:schemeClr val="bg1"/>
                </a:solidFill>
                <a:latin typeface="Times New Roman" panose="02020603050405020304" pitchFamily="18" charset="0"/>
                <a:cs typeface="Times New Roman" panose="02020603050405020304" pitchFamily="18" charset="0"/>
              </a:rPr>
              <a:t>Extracting historical Falcon 9 launch data through web scraping from the Wikipedia page titled "List of Falcon 9 and Falcon Heavy launches."</a:t>
            </a:r>
          </a:p>
          <a:p>
            <a:pPr algn="just"/>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D53F736-7BA2-5EAF-8B39-5988FEB0AD75}"/>
              </a:ext>
            </a:extLst>
          </p:cNvPr>
          <p:cNvSpPr/>
          <p:nvPr/>
        </p:nvSpPr>
        <p:spPr>
          <a:xfrm>
            <a:off x="539568" y="2252248"/>
            <a:ext cx="5006099" cy="49569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Request the HTML page from the static URL</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Assign the response to an object</a:t>
            </a:r>
          </a:p>
        </p:txBody>
      </p:sp>
      <p:sp>
        <p:nvSpPr>
          <p:cNvPr id="9" name="Rectangle: Rounded Corners 8">
            <a:extLst>
              <a:ext uri="{FF2B5EF4-FFF2-40B4-BE49-F238E27FC236}">
                <a16:creationId xmlns:a16="http://schemas.microsoft.com/office/drawing/2014/main" id="{95AA26F3-4F22-8890-9EC3-9EC299F5CD83}"/>
              </a:ext>
            </a:extLst>
          </p:cNvPr>
          <p:cNvSpPr/>
          <p:nvPr/>
        </p:nvSpPr>
        <p:spPr>
          <a:xfrm>
            <a:off x="546231" y="3152563"/>
            <a:ext cx="5006379" cy="495695"/>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Create a BeautifulSoup object from the HTML response object </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Find all tables within the HTML page</a:t>
            </a:r>
          </a:p>
        </p:txBody>
      </p:sp>
      <p:sp>
        <p:nvSpPr>
          <p:cNvPr id="49" name="Rectangle: Rounded Corners 48">
            <a:extLst>
              <a:ext uri="{FF2B5EF4-FFF2-40B4-BE49-F238E27FC236}">
                <a16:creationId xmlns:a16="http://schemas.microsoft.com/office/drawing/2014/main" id="{A2B56613-70CB-554F-7A69-0C5282F1D880}"/>
              </a:ext>
            </a:extLst>
          </p:cNvPr>
          <p:cNvSpPr/>
          <p:nvPr/>
        </p:nvSpPr>
        <p:spPr>
          <a:xfrm>
            <a:off x="546231" y="4979556"/>
            <a:ext cx="5006379" cy="70778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Use the column names as keys in a dictionary</a:t>
            </a:r>
          </a:p>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Use custom functions and logic to parse all launch tables</a:t>
            </a:r>
            <a:r>
              <a:rPr lang="en-GB" sz="1200" dirty="0">
                <a:solidFill>
                  <a:schemeClr val="accent1"/>
                </a:solidFill>
                <a:latin typeface="Times New Roman" panose="02020603050405020304" pitchFamily="18" charset="0"/>
                <a:cs typeface="Times New Roman" panose="02020603050405020304" pitchFamily="18" charset="0"/>
              </a:rPr>
              <a:t> </a:t>
            </a:r>
            <a:r>
              <a:rPr lang="en-GB" sz="1200" dirty="0">
                <a:solidFill>
                  <a:schemeClr val="tx1"/>
                </a:solidFill>
                <a:latin typeface="Times New Roman" panose="02020603050405020304" pitchFamily="18" charset="0"/>
                <a:cs typeface="Times New Roman" panose="02020603050405020304" pitchFamily="18" charset="0"/>
              </a:rPr>
              <a:t>to fill the dictionary values</a:t>
            </a:r>
          </a:p>
        </p:txBody>
      </p:sp>
      <p:sp>
        <p:nvSpPr>
          <p:cNvPr id="52" name="Rectangle: Rounded Corners 51">
            <a:extLst>
              <a:ext uri="{FF2B5EF4-FFF2-40B4-BE49-F238E27FC236}">
                <a16:creationId xmlns:a16="http://schemas.microsoft.com/office/drawing/2014/main" id="{A018D019-9F6A-B3BD-91EC-63E12DDE28D6}"/>
              </a:ext>
            </a:extLst>
          </p:cNvPr>
          <p:cNvSpPr/>
          <p:nvPr/>
        </p:nvSpPr>
        <p:spPr>
          <a:xfrm>
            <a:off x="546231" y="6056091"/>
            <a:ext cx="5006379" cy="344709"/>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Convert the dictionary to a Pandas DataFrame ready for export</a:t>
            </a:r>
          </a:p>
        </p:txBody>
      </p:sp>
      <p:sp>
        <p:nvSpPr>
          <p:cNvPr id="55" name="Rectangle: Rounded Corners 54">
            <a:extLst>
              <a:ext uri="{FF2B5EF4-FFF2-40B4-BE49-F238E27FC236}">
                <a16:creationId xmlns:a16="http://schemas.microsoft.com/office/drawing/2014/main" id="{C23DA2F2-35B6-6238-C3E3-C7551A44DA39}"/>
              </a:ext>
            </a:extLst>
          </p:cNvPr>
          <p:cNvSpPr/>
          <p:nvPr/>
        </p:nvSpPr>
        <p:spPr>
          <a:xfrm>
            <a:off x="546231" y="4052879"/>
            <a:ext cx="5006379" cy="495695"/>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Collect all column header names from the tables found within the HTML page</a:t>
            </a:r>
          </a:p>
        </p:txBody>
      </p:sp>
      <p:sp>
        <p:nvSpPr>
          <p:cNvPr id="69" name="Rectangle: Rounded Corners 68">
            <a:extLst>
              <a:ext uri="{FF2B5EF4-FFF2-40B4-BE49-F238E27FC236}">
                <a16:creationId xmlns:a16="http://schemas.microsoft.com/office/drawing/2014/main" id="{0488C294-D5AA-566E-4E0E-38FF8E32DDAF}"/>
              </a:ext>
            </a:extLst>
          </p:cNvPr>
          <p:cNvSpPr/>
          <p:nvPr/>
        </p:nvSpPr>
        <p:spPr>
          <a:xfrm>
            <a:off x="8327615" y="1559027"/>
            <a:ext cx="2324475" cy="50081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71" name="Group 70">
            <a:extLst>
              <a:ext uri="{FF2B5EF4-FFF2-40B4-BE49-F238E27FC236}">
                <a16:creationId xmlns:a16="http://schemas.microsoft.com/office/drawing/2014/main" id="{A9B04CF3-FAFD-7D4B-D7BF-C709F88D5D72}"/>
              </a:ext>
            </a:extLst>
          </p:cNvPr>
          <p:cNvGrpSpPr/>
          <p:nvPr/>
        </p:nvGrpSpPr>
        <p:grpSpPr>
          <a:xfrm>
            <a:off x="6929071" y="445577"/>
            <a:ext cx="4970512" cy="792266"/>
            <a:chOff x="6192442" y="859995"/>
            <a:chExt cx="5952229" cy="846406"/>
          </a:xfrm>
        </p:grpSpPr>
        <p:pic>
          <p:nvPicPr>
            <p:cNvPr id="73" name="Picture 72">
              <a:extLst>
                <a:ext uri="{FF2B5EF4-FFF2-40B4-BE49-F238E27FC236}">
                  <a16:creationId xmlns:a16="http://schemas.microsoft.com/office/drawing/2014/main" id="{FA396944-DA76-8693-5BDB-45D91E1C0EDD}"/>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4" name="Picture 73">
              <a:extLst>
                <a:ext uri="{FF2B5EF4-FFF2-40B4-BE49-F238E27FC236}">
                  <a16:creationId xmlns:a16="http://schemas.microsoft.com/office/drawing/2014/main" id="{A971B09C-E56C-184C-1C31-5884EE9433FB}"/>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75" name="Group 74">
            <a:extLst>
              <a:ext uri="{FF2B5EF4-FFF2-40B4-BE49-F238E27FC236}">
                <a16:creationId xmlns:a16="http://schemas.microsoft.com/office/drawing/2014/main" id="{92F2B56F-408E-1A4D-CA94-61A0EA6A6C1F}"/>
              </a:ext>
            </a:extLst>
          </p:cNvPr>
          <p:cNvGrpSpPr/>
          <p:nvPr/>
        </p:nvGrpSpPr>
        <p:grpSpPr>
          <a:xfrm>
            <a:off x="8419414" y="1635656"/>
            <a:ext cx="2158597" cy="402606"/>
            <a:chOff x="7926045" y="1949064"/>
            <a:chExt cx="1963813" cy="327808"/>
          </a:xfrm>
        </p:grpSpPr>
        <p:pic>
          <p:nvPicPr>
            <p:cNvPr id="76" name="Picture 75">
              <a:extLst>
                <a:ext uri="{FF2B5EF4-FFF2-40B4-BE49-F238E27FC236}">
                  <a16:creationId xmlns:a16="http://schemas.microsoft.com/office/drawing/2014/main" id="{8A3CB08C-5434-B783-26DF-1340B208690B}"/>
                </a:ext>
              </a:extLst>
            </p:cNvPr>
            <p:cNvPicPr>
              <a:picLocks noChangeAspect="1"/>
            </p:cNvPicPr>
            <p:nvPr/>
          </p:nvPicPr>
          <p:blipFill>
            <a:blip r:embed="rId4"/>
            <a:stretch>
              <a:fillRect/>
            </a:stretch>
          </p:blipFill>
          <p:spPr>
            <a:xfrm>
              <a:off x="7926045" y="1949064"/>
              <a:ext cx="1963813" cy="143975"/>
            </a:xfrm>
            <a:prstGeom prst="rect">
              <a:avLst/>
            </a:prstGeom>
            <a:ln>
              <a:solidFill>
                <a:schemeClr val="bg1"/>
              </a:solidFill>
            </a:ln>
            <a:effectLst>
              <a:outerShdw blurRad="292100" dist="139700" dir="2700000" algn="tl" rotWithShape="0">
                <a:srgbClr val="333333">
                  <a:alpha val="65000"/>
                </a:srgbClr>
              </a:outerShdw>
            </a:effectLst>
          </p:spPr>
        </p:pic>
        <p:pic>
          <p:nvPicPr>
            <p:cNvPr id="77" name="Picture 76">
              <a:extLst>
                <a:ext uri="{FF2B5EF4-FFF2-40B4-BE49-F238E27FC236}">
                  <a16:creationId xmlns:a16="http://schemas.microsoft.com/office/drawing/2014/main" id="{9E82D6B3-1147-B408-5BBE-DF255D4563CA}"/>
                </a:ext>
              </a:extLst>
            </p:cNvPr>
            <p:cNvPicPr>
              <a:picLocks noChangeAspect="1"/>
            </p:cNvPicPr>
            <p:nvPr/>
          </p:nvPicPr>
          <p:blipFill>
            <a:blip r:embed="rId5"/>
            <a:stretch>
              <a:fillRect/>
            </a:stretch>
          </p:blipFill>
          <p:spPr>
            <a:xfrm>
              <a:off x="7957719" y="2109861"/>
              <a:ext cx="1900465" cy="167011"/>
            </a:xfrm>
            <a:prstGeom prst="rect">
              <a:avLst/>
            </a:prstGeom>
            <a:ln>
              <a:solidFill>
                <a:schemeClr val="bg1"/>
              </a:solidFill>
            </a:ln>
            <a:effectLst>
              <a:outerShdw blurRad="292100" dist="139700" dir="2700000" algn="tl" rotWithShape="0">
                <a:srgbClr val="333333">
                  <a:alpha val="65000"/>
                </a:srgbClr>
              </a:outerShdw>
            </a:effectLst>
          </p:spPr>
        </p:pic>
      </p:grpSp>
      <p:pic>
        <p:nvPicPr>
          <p:cNvPr id="79" name="Picture 78">
            <a:extLst>
              <a:ext uri="{FF2B5EF4-FFF2-40B4-BE49-F238E27FC236}">
                <a16:creationId xmlns:a16="http://schemas.microsoft.com/office/drawing/2014/main" id="{D8EAF307-F4D9-BEE1-4564-56CC2D5EC498}"/>
              </a:ext>
            </a:extLst>
          </p:cNvPr>
          <p:cNvPicPr>
            <a:picLocks noChangeAspect="1"/>
          </p:cNvPicPr>
          <p:nvPr/>
        </p:nvPicPr>
        <p:blipFill>
          <a:blip r:embed="rId6"/>
          <a:stretch>
            <a:fillRect/>
          </a:stretch>
        </p:blipFill>
        <p:spPr>
          <a:xfrm>
            <a:off x="6462725" y="2363239"/>
            <a:ext cx="5319589" cy="1244975"/>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82" name="Picture 81">
            <a:extLst>
              <a:ext uri="{FF2B5EF4-FFF2-40B4-BE49-F238E27FC236}">
                <a16:creationId xmlns:a16="http://schemas.microsoft.com/office/drawing/2014/main" id="{C7938014-4666-2C81-B5AC-705DCA5FB504}"/>
              </a:ext>
            </a:extLst>
          </p:cNvPr>
          <p:cNvPicPr>
            <a:picLocks noChangeAspect="1"/>
          </p:cNvPicPr>
          <p:nvPr/>
        </p:nvPicPr>
        <p:blipFill>
          <a:blip r:embed="rId7"/>
          <a:stretch>
            <a:fillRect/>
          </a:stretch>
        </p:blipFill>
        <p:spPr>
          <a:xfrm>
            <a:off x="7402487" y="3964853"/>
            <a:ext cx="3440063" cy="2216930"/>
          </a:xfrm>
          <a:prstGeom prst="roundRect">
            <a:avLst>
              <a:gd name="adj" fmla="val 5730"/>
            </a:avLst>
          </a:prstGeom>
          <a:solidFill>
            <a:srgbClr val="FFFFFF">
              <a:shade val="85000"/>
            </a:srgbClr>
          </a:solidFill>
          <a:ln w="28575">
            <a:solidFill>
              <a:schemeClr val="bg1"/>
            </a:solidFill>
          </a:ln>
          <a:effectLst>
            <a:reflection blurRad="12700" stA="38000" endPos="0" dist="5000" dir="5400000" sy="-100000" algn="bl" rotWithShape="0"/>
          </a:effectLst>
        </p:spPr>
      </p:pic>
      <p:grpSp>
        <p:nvGrpSpPr>
          <p:cNvPr id="84" name="Group 83">
            <a:extLst>
              <a:ext uri="{FF2B5EF4-FFF2-40B4-BE49-F238E27FC236}">
                <a16:creationId xmlns:a16="http://schemas.microsoft.com/office/drawing/2014/main" id="{C88CC667-CCE4-9DD8-CCD3-37E258AA4A52}"/>
              </a:ext>
            </a:extLst>
          </p:cNvPr>
          <p:cNvGrpSpPr/>
          <p:nvPr/>
        </p:nvGrpSpPr>
        <p:grpSpPr>
          <a:xfrm>
            <a:off x="8327616" y="6431382"/>
            <a:ext cx="1656184" cy="214080"/>
            <a:chOff x="8256240" y="6527288"/>
            <a:chExt cx="1656184" cy="214080"/>
          </a:xfrm>
        </p:grpSpPr>
        <p:pic>
          <p:nvPicPr>
            <p:cNvPr id="85" name="Picture 84">
              <a:extLst>
                <a:ext uri="{FF2B5EF4-FFF2-40B4-BE49-F238E27FC236}">
                  <a16:creationId xmlns:a16="http://schemas.microsoft.com/office/drawing/2014/main" id="{57390B88-D8FB-E8EC-8D76-A2D2232BE77A}"/>
                </a:ext>
              </a:extLst>
            </p:cNvPr>
            <p:cNvPicPr>
              <a:picLocks noChangeAspect="1"/>
            </p:cNvPicPr>
            <p:nvPr/>
          </p:nvPicPr>
          <p:blipFill>
            <a:blip r:embed="rId8"/>
            <a:stretch>
              <a:fillRect/>
            </a:stretch>
          </p:blipFill>
          <p:spPr>
            <a:xfrm>
              <a:off x="8301903" y="6528412"/>
              <a:ext cx="1539839" cy="212956"/>
            </a:xfrm>
            <a:prstGeom prst="rect">
              <a:avLst/>
            </a:prstGeom>
            <a:ln>
              <a:solidFill>
                <a:schemeClr val="bg1"/>
              </a:solidFill>
            </a:ln>
          </p:spPr>
        </p:pic>
        <p:sp>
          <p:nvSpPr>
            <p:cNvPr id="86" name="Rectangle: Rounded Corners 85">
              <a:extLst>
                <a:ext uri="{FF2B5EF4-FFF2-40B4-BE49-F238E27FC236}">
                  <a16:creationId xmlns:a16="http://schemas.microsoft.com/office/drawing/2014/main" id="{D10CD83C-3469-F5D4-3BDE-F3E75899A89F}"/>
                </a:ext>
              </a:extLst>
            </p:cNvPr>
            <p:cNvSpPr/>
            <p:nvPr/>
          </p:nvSpPr>
          <p:spPr>
            <a:xfrm rot="10800000" flipV="1">
              <a:off x="8256240" y="6527288"/>
              <a:ext cx="1656184" cy="212956"/>
            </a:xfrm>
            <a:prstGeom prst="roundRect">
              <a:avLst>
                <a:gd name="adj" fmla="val 972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88" name="Rectangle: Rounded Corners 87">
            <a:extLst>
              <a:ext uri="{FF2B5EF4-FFF2-40B4-BE49-F238E27FC236}">
                <a16:creationId xmlns:a16="http://schemas.microsoft.com/office/drawing/2014/main" id="{C485AB93-73C2-6CA4-8199-928CE4DB3BF9}"/>
              </a:ext>
            </a:extLst>
          </p:cNvPr>
          <p:cNvSpPr/>
          <p:nvPr/>
        </p:nvSpPr>
        <p:spPr>
          <a:xfrm>
            <a:off x="6868975" y="471156"/>
            <a:ext cx="5063886" cy="80786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68001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638"/>
        </a:solidFill>
        <a:effectLst/>
      </p:bgPr>
    </p:bg>
    <p:spTree>
      <p:nvGrpSpPr>
        <p:cNvPr id="1" name="">
          <a:extLst>
            <a:ext uri="{FF2B5EF4-FFF2-40B4-BE49-F238E27FC236}">
              <a16:creationId xmlns:a16="http://schemas.microsoft.com/office/drawing/2014/main" id="{B82E7FB4-120E-ED7A-200B-08BE83AEC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97DCA-FC13-E0EB-3F3F-4730D955C02E}"/>
              </a:ext>
            </a:extLst>
          </p:cNvPr>
          <p:cNvSpPr txBox="1">
            <a:spLocks/>
          </p:cNvSpPr>
          <p:nvPr/>
        </p:nvSpPr>
        <p:spPr>
          <a:xfrm>
            <a:off x="409686" y="524770"/>
            <a:ext cx="8263667" cy="845036"/>
          </a:xfrm>
          <a:prstGeom prst="rect">
            <a:avLst/>
          </a:prstGeom>
        </p:spPr>
        <p:txBody>
          <a:bodyPr anchor="ctr">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Data Wrangling</a:t>
            </a:r>
          </a:p>
        </p:txBody>
      </p:sp>
      <p:sp>
        <p:nvSpPr>
          <p:cNvPr id="12" name="Subtitle 2">
            <a:extLst>
              <a:ext uri="{FF2B5EF4-FFF2-40B4-BE49-F238E27FC236}">
                <a16:creationId xmlns:a16="http://schemas.microsoft.com/office/drawing/2014/main" id="{865D1518-3F32-CE00-69D3-B4D14C2AD8AE}"/>
              </a:ext>
            </a:extLst>
          </p:cNvPr>
          <p:cNvSpPr txBox="1">
            <a:spLocks/>
          </p:cNvSpPr>
          <p:nvPr/>
        </p:nvSpPr>
        <p:spPr>
          <a:xfrm>
            <a:off x="409686" y="1251273"/>
            <a:ext cx="11372628" cy="636794"/>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latin typeface="Times New Roman" panose="02020603050405020304" pitchFamily="18" charset="0"/>
                <a:cs typeface="Times New Roman" panose="02020603050405020304" pitchFamily="18" charset="0"/>
              </a:rPr>
              <a:t>The SpaceX dataset contains information about several SpaceX launch facilities, recorded in the </a:t>
            </a:r>
            <a:r>
              <a:rPr lang="en-US" sz="1600" dirty="0" err="1">
                <a:solidFill>
                  <a:schemeClr val="bg1"/>
                </a:solidFill>
                <a:latin typeface="Times New Roman" panose="02020603050405020304" pitchFamily="18" charset="0"/>
                <a:cs typeface="Times New Roman" panose="02020603050405020304" pitchFamily="18" charset="0"/>
              </a:rPr>
              <a:t>LaunchSite</a:t>
            </a:r>
            <a:r>
              <a:rPr lang="en-US" sz="1600" dirty="0">
                <a:solidFill>
                  <a:schemeClr val="bg1"/>
                </a:solidFill>
                <a:latin typeface="Times New Roman" panose="02020603050405020304" pitchFamily="18" charset="0"/>
                <a:cs typeface="Times New Roman" panose="02020603050405020304" pitchFamily="18" charset="0"/>
              </a:rPr>
              <a:t> column. Each launch aims at a specific orbit, categorized in the Orbit column. The dataset also includes landing outcomes, shown in the Outcome column, which indicates whether a booster successfully landed.</a:t>
            </a:r>
          </a:p>
          <a:p>
            <a:pPr algn="just"/>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55850A2-23A1-952E-C457-250C28E86F30}"/>
              </a:ext>
            </a:extLst>
          </p:cNvPr>
          <p:cNvSpPr txBox="1">
            <a:spLocks/>
          </p:cNvSpPr>
          <p:nvPr/>
        </p:nvSpPr>
        <p:spPr>
          <a:xfrm>
            <a:off x="409686" y="2350009"/>
            <a:ext cx="4814247" cy="2619926"/>
          </a:xfrm>
          <a:prstGeom prst="rect">
            <a:avLst/>
          </a:prstGeom>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latin typeface="Times New Roman" panose="02020603050405020304" pitchFamily="18" charset="0"/>
                <a:cs typeface="Times New Roman" panose="02020603050405020304" pitchFamily="18" charset="0"/>
              </a:rPr>
              <a:t>Initial Data Exploration:</a:t>
            </a:r>
          </a:p>
          <a:p>
            <a:r>
              <a:rPr lang="en-US" sz="1600" dirty="0">
                <a:solidFill>
                  <a:schemeClr val="bg1"/>
                </a:solidFill>
                <a:latin typeface="Times New Roman" panose="02020603050405020304" pitchFamily="18" charset="0"/>
                <a:cs typeface="Times New Roman" panose="02020603050405020304" pitchFamily="18" charset="0"/>
              </a:rPr>
              <a:t>To analyze the dataset, the .</a:t>
            </a:r>
            <a:r>
              <a:rPr lang="en-US" sz="1600" dirty="0" err="1">
                <a:solidFill>
                  <a:schemeClr val="bg1"/>
                </a:solidFill>
                <a:latin typeface="Times New Roman" panose="02020603050405020304" pitchFamily="18" charset="0"/>
                <a:cs typeface="Times New Roman" panose="02020603050405020304" pitchFamily="18" charset="0"/>
              </a:rPr>
              <a:t>value_counts</a:t>
            </a:r>
            <a:r>
              <a:rPr lang="en-US" sz="1600" dirty="0">
                <a:solidFill>
                  <a:schemeClr val="bg1"/>
                </a:solidFill>
                <a:latin typeface="Times New Roman" panose="02020603050405020304" pitchFamily="18" charset="0"/>
                <a:cs typeface="Times New Roman" panose="02020603050405020304" pitchFamily="18" charset="0"/>
              </a:rPr>
              <a:t>() method is used to determine the following:</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Number of launches at each site.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Number and occurrence of each orbit type.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Number and occurrence of landing outcomes per orbit type.</a:t>
            </a:r>
          </a:p>
        </p:txBody>
      </p:sp>
      <p:pic>
        <p:nvPicPr>
          <p:cNvPr id="4" name="Picture 3">
            <a:extLst>
              <a:ext uri="{FF2B5EF4-FFF2-40B4-BE49-F238E27FC236}">
                <a16:creationId xmlns:a16="http://schemas.microsoft.com/office/drawing/2014/main" id="{10CC2C02-D27F-EE32-7599-6558277CE233}"/>
              </a:ext>
            </a:extLst>
          </p:cNvPr>
          <p:cNvPicPr>
            <a:picLocks noChangeAspect="1"/>
          </p:cNvPicPr>
          <p:nvPr/>
        </p:nvPicPr>
        <p:blipFill>
          <a:blip r:embed="rId2"/>
          <a:stretch>
            <a:fillRect/>
          </a:stretch>
        </p:blipFill>
        <p:spPr>
          <a:xfrm>
            <a:off x="5176310" y="2247463"/>
            <a:ext cx="3010736" cy="1236752"/>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5" name="Picture 4">
            <a:extLst>
              <a:ext uri="{FF2B5EF4-FFF2-40B4-BE49-F238E27FC236}">
                <a16:creationId xmlns:a16="http://schemas.microsoft.com/office/drawing/2014/main" id="{A3B697E4-92BE-3A31-B526-CDAA6F417228}"/>
              </a:ext>
            </a:extLst>
          </p:cNvPr>
          <p:cNvPicPr>
            <a:picLocks noChangeAspect="1"/>
          </p:cNvPicPr>
          <p:nvPr/>
        </p:nvPicPr>
        <p:blipFill>
          <a:blip r:embed="rId3"/>
          <a:stretch>
            <a:fillRect/>
          </a:stretch>
        </p:blipFill>
        <p:spPr>
          <a:xfrm>
            <a:off x="8883326" y="2041221"/>
            <a:ext cx="2822211" cy="2590486"/>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5D7D79E9-5EB7-702D-30D7-89160C85DFEF}"/>
              </a:ext>
            </a:extLst>
          </p:cNvPr>
          <p:cNvPicPr>
            <a:picLocks noChangeAspect="1"/>
          </p:cNvPicPr>
          <p:nvPr/>
        </p:nvPicPr>
        <p:blipFill>
          <a:blip r:embed="rId4"/>
          <a:stretch>
            <a:fillRect/>
          </a:stretch>
        </p:blipFill>
        <p:spPr>
          <a:xfrm>
            <a:off x="5462700" y="4480987"/>
            <a:ext cx="3010737" cy="1973620"/>
          </a:xfrm>
          <a:prstGeom prst="roundRect">
            <a:avLst>
              <a:gd name="adj" fmla="val 8594"/>
            </a:avLst>
          </a:prstGeom>
          <a:solidFill>
            <a:srgbClr val="FFFFFF">
              <a:shade val="85000"/>
            </a:srgbClr>
          </a:solidFill>
          <a:ln w="28575">
            <a:solidFill>
              <a:schemeClr val="bg1"/>
            </a:solidFill>
          </a:ln>
          <a:effectLst>
            <a:reflection blurRad="12700" stA="38000" endPos="0" dist="5000" dir="5400000" sy="-100000" algn="bl" rotWithShape="0"/>
          </a:effectLst>
        </p:spPr>
      </p:pic>
    </p:spTree>
    <p:extLst>
      <p:ext uri="{BB962C8B-B14F-4D97-AF65-F5344CB8AC3E}">
        <p14:creationId xmlns:p14="http://schemas.microsoft.com/office/powerpoint/2010/main" val="4075154511"/>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office theme</Template>
  <TotalTime>240</TotalTime>
  <Words>2058</Words>
  <Application>Microsoft Office PowerPoint</Application>
  <PresentationFormat>Widescreen</PresentationFormat>
  <Paragraphs>240</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Bierstadt</vt:lpstr>
      <vt:lpstr>Calibri</vt:lpstr>
      <vt:lpstr>Cambria Math</vt:lpstr>
      <vt:lpstr>Times New Roman</vt:lpstr>
      <vt:lpstr>Wingdings</vt:lpstr>
      <vt:lpstr>GestaltVTI</vt:lpstr>
      <vt:lpstr>IBM Data Science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Aesha Darji</dc:creator>
  <cp:lastModifiedBy>Aesha Darji</cp:lastModifiedBy>
  <cp:revision>39</cp:revision>
  <dcterms:created xsi:type="dcterms:W3CDTF">2025-03-05T05:40:57Z</dcterms:created>
  <dcterms:modified xsi:type="dcterms:W3CDTF">2025-03-05T23:29:10Z</dcterms:modified>
</cp:coreProperties>
</file>